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Good morning everyone. We are Shi jinghao and chenyiting. Our capstone project is object detection in infrared images. Our advisors are Professor deva ramanan, christoph mertz and kongshu.Our sponsor is Argo AI. Okay, let's get started!</a:t>
            </a:r>
            <a:endParaRPr/>
          </a:p>
        </p:txBody>
      </p:sp>
      <p:sp>
        <p:nvSpPr>
          <p:cNvPr id="86" name="Google Shape;8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9.png"/><Relationship Id="rId13" Type="http://schemas.openxmlformats.org/officeDocument/2006/relationships/image" Target="../media/image3.png"/><Relationship Id="rId12"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jpg"/><Relationship Id="rId9" Type="http://schemas.openxmlformats.org/officeDocument/2006/relationships/image" Target="../media/image5.jpg"/><Relationship Id="rId5" Type="http://schemas.openxmlformats.org/officeDocument/2006/relationships/image" Target="../media/image45.jpg"/><Relationship Id="rId6" Type="http://schemas.openxmlformats.org/officeDocument/2006/relationships/image" Target="../media/image2.png"/><Relationship Id="rId7" Type="http://schemas.openxmlformats.org/officeDocument/2006/relationships/image" Target="../media/image15.jpg"/><Relationship Id="rId8"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3.png"/><Relationship Id="rId8"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3.png"/><Relationship Id="rId8"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3.png"/><Relationship Id="rId8"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3.png"/><Relationship Id="rId8" Type="http://schemas.openxmlformats.org/officeDocument/2006/relationships/image" Target="../media/image30.jpg"/></Relationships>
</file>

<file path=ppt/slides/_rels/slide14.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33.png"/><Relationship Id="rId13" Type="http://schemas.openxmlformats.org/officeDocument/2006/relationships/image" Target="../media/image34.png"/><Relationship Id="rId12"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24.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3.png"/><Relationship Id="rId8" Type="http://schemas.openxmlformats.org/officeDocument/2006/relationships/image" Target="../media/image28.png"/></Relationships>
</file>

<file path=ppt/slides/_rels/slide15.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36.png"/><Relationship Id="rId13" Type="http://schemas.openxmlformats.org/officeDocument/2006/relationships/image" Target="../media/image31.png"/><Relationship Id="rId12"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24.png"/><Relationship Id="rId15" Type="http://schemas.openxmlformats.org/officeDocument/2006/relationships/image" Target="../media/image38.png"/><Relationship Id="rId14" Type="http://schemas.openxmlformats.org/officeDocument/2006/relationships/image" Target="../media/image48.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3.png"/><Relationship Id="rId8" Type="http://schemas.openxmlformats.org/officeDocument/2006/relationships/image" Target="../media/image28.png"/></Relationships>
</file>

<file path=ppt/slides/_rels/slide16.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49.png"/><Relationship Id="rId13" Type="http://schemas.openxmlformats.org/officeDocument/2006/relationships/image" Target="../media/image43.png"/><Relationship Id="rId12"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40.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3.png"/><Relationship Id="rId8" Type="http://schemas.openxmlformats.org/officeDocument/2006/relationships/image" Target="../media/image3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3.png"/><Relationship Id="rId8"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51.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3.png"/><Relationship Id="rId8"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3.png"/><Relationship Id="rId8"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3.png"/><Relationship Id="rId8"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47.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3.png"/><Relationship Id="rId8"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3.png"/><Relationship Id="rId8"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3.png"/><Relationship Id="rId8"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21.png"/><Relationship Id="rId9"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17.png"/><Relationship Id="rId8"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7.png"/><Relationship Id="rId7" Type="http://schemas.openxmlformats.org/officeDocument/2006/relationships/image" Target="../media/image12.png"/><Relationship Id="rId8"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1.png"/><Relationship Id="rId9"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17.png"/><Relationship Id="rId8"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3.png"/><Relationship Id="rId8"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ctrTitle"/>
          </p:nvPr>
        </p:nvSpPr>
        <p:spPr>
          <a:xfrm>
            <a:off x="1034949" y="2910251"/>
            <a:ext cx="10122102" cy="11384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Arial"/>
              <a:buNone/>
            </a:pPr>
            <a:r>
              <a:rPr lang="en-US"/>
              <a:t>Multimodal Object Detection via Probabilistic Ensembling </a:t>
            </a:r>
            <a:endParaRPr/>
          </a:p>
        </p:txBody>
      </p:sp>
      <p:sp>
        <p:nvSpPr>
          <p:cNvPr id="89" name="Google Shape;89;p13"/>
          <p:cNvSpPr txBox="1"/>
          <p:nvPr/>
        </p:nvSpPr>
        <p:spPr>
          <a:xfrm>
            <a:off x="9192000" y="6287425"/>
            <a:ext cx="3000000" cy="368400"/>
          </a:xfrm>
          <a:prstGeom prst="rect">
            <a:avLst/>
          </a:prstGeom>
          <a:noFill/>
          <a:ln>
            <a:noFill/>
          </a:ln>
        </p:spPr>
        <p:txBody>
          <a:bodyPr anchorCtr="0" anchor="t" bIns="91425" lIns="91425" spcFirstLastPara="1" rIns="91425" wrap="square" tIns="91425">
            <a:noAutofit/>
          </a:bodyPr>
          <a:lstStyle/>
          <a:p>
            <a:pPr indent="0" lvl="0" marL="0" marR="0" rtl="0" algn="ctr">
              <a:lnSpc>
                <a:spcPct val="80000"/>
              </a:lnSpc>
              <a:spcBef>
                <a:spcPts val="0"/>
              </a:spcBef>
              <a:spcAft>
                <a:spcPts val="0"/>
              </a:spcAft>
              <a:buNone/>
            </a:pPr>
            <a:r>
              <a:t/>
            </a:r>
            <a:endParaRPr b="0" i="0" sz="1067" u="none" cap="none" strike="noStrike">
              <a:solidFill>
                <a:srgbClr val="000000"/>
              </a:solidFill>
              <a:latin typeface="Arial"/>
              <a:ea typeface="Arial"/>
              <a:cs typeface="Arial"/>
              <a:sym typeface="Arial"/>
            </a:endParaRPr>
          </a:p>
        </p:txBody>
      </p:sp>
      <p:sp>
        <p:nvSpPr>
          <p:cNvPr id="90" name="Google Shape;9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Logo, company name&#10;&#10;Description automatically generated" id="91" name="Google Shape;91;p13"/>
          <p:cNvPicPr preferRelativeResize="0"/>
          <p:nvPr/>
        </p:nvPicPr>
        <p:blipFill rotWithShape="1">
          <a:blip r:embed="rId3">
            <a:alphaModFix/>
          </a:blip>
          <a:srcRect b="0" l="0" r="0" t="0"/>
          <a:stretch/>
        </p:blipFill>
        <p:spPr>
          <a:xfrm>
            <a:off x="47812" y="23315"/>
            <a:ext cx="2527862" cy="1445254"/>
          </a:xfrm>
          <a:prstGeom prst="rect">
            <a:avLst/>
          </a:prstGeom>
          <a:noFill/>
          <a:ln>
            <a:noFill/>
          </a:ln>
        </p:spPr>
      </p:pic>
      <p:grpSp>
        <p:nvGrpSpPr>
          <p:cNvPr id="92" name="Google Shape;92;p13"/>
          <p:cNvGrpSpPr/>
          <p:nvPr/>
        </p:nvGrpSpPr>
        <p:grpSpPr>
          <a:xfrm>
            <a:off x="1034949" y="4564514"/>
            <a:ext cx="9733410" cy="1974398"/>
            <a:chOff x="326129" y="3415567"/>
            <a:chExt cx="9733410" cy="1974398"/>
          </a:xfrm>
        </p:grpSpPr>
        <p:pic>
          <p:nvPicPr>
            <p:cNvPr descr="A person drinking from a glass&#10;&#10;Description automatically generated with medium confidence" id="93" name="Google Shape;93;p13"/>
            <p:cNvPicPr preferRelativeResize="0"/>
            <p:nvPr/>
          </p:nvPicPr>
          <p:blipFill rotWithShape="1">
            <a:blip r:embed="rId4">
              <a:alphaModFix/>
            </a:blip>
            <a:srcRect b="0" l="0" r="0" t="0"/>
            <a:stretch/>
          </p:blipFill>
          <p:spPr>
            <a:xfrm>
              <a:off x="365654" y="3825053"/>
              <a:ext cx="1501200" cy="1501200"/>
            </a:xfrm>
            <a:prstGeom prst="ellipse">
              <a:avLst/>
            </a:prstGeom>
            <a:noFill/>
            <a:ln>
              <a:noFill/>
            </a:ln>
          </p:spPr>
        </p:pic>
        <p:sp>
          <p:nvSpPr>
            <p:cNvPr id="94" name="Google Shape;94;p13"/>
            <p:cNvSpPr txBox="1"/>
            <p:nvPr/>
          </p:nvSpPr>
          <p:spPr>
            <a:xfrm>
              <a:off x="326129" y="3454815"/>
              <a:ext cx="17209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Yi-Ting Chen*</a:t>
              </a:r>
              <a:endParaRPr sz="1800">
                <a:solidFill>
                  <a:schemeClr val="dk1"/>
                </a:solidFill>
                <a:latin typeface="Calibri"/>
                <a:ea typeface="Calibri"/>
                <a:cs typeface="Calibri"/>
                <a:sym typeface="Calibri"/>
              </a:endParaRPr>
            </a:p>
          </p:txBody>
        </p:sp>
        <p:pic>
          <p:nvPicPr>
            <p:cNvPr descr="Portrait of Jinghao Shi" id="95" name="Google Shape;95;p13"/>
            <p:cNvPicPr preferRelativeResize="0"/>
            <p:nvPr/>
          </p:nvPicPr>
          <p:blipFill rotWithShape="1">
            <a:blip r:embed="rId5">
              <a:alphaModFix/>
            </a:blip>
            <a:srcRect b="34177" l="0" r="0" t="0"/>
            <a:stretch/>
          </p:blipFill>
          <p:spPr>
            <a:xfrm>
              <a:off x="2047110" y="3862531"/>
              <a:ext cx="1501200" cy="1482172"/>
            </a:xfrm>
            <a:prstGeom prst="ellipse">
              <a:avLst/>
            </a:prstGeom>
            <a:noFill/>
            <a:ln>
              <a:noFill/>
            </a:ln>
          </p:spPr>
        </p:pic>
        <p:sp>
          <p:nvSpPr>
            <p:cNvPr id="96" name="Google Shape;96;p13"/>
            <p:cNvSpPr txBox="1"/>
            <p:nvPr/>
          </p:nvSpPr>
          <p:spPr>
            <a:xfrm>
              <a:off x="2044544" y="3454815"/>
              <a:ext cx="15037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Jinghao Shi*</a:t>
              </a:r>
              <a:endParaRPr sz="1800">
                <a:solidFill>
                  <a:schemeClr val="dk1"/>
                </a:solidFill>
                <a:latin typeface="Calibri"/>
                <a:ea typeface="Calibri"/>
                <a:cs typeface="Calibri"/>
                <a:sym typeface="Calibri"/>
              </a:endParaRPr>
            </a:p>
          </p:txBody>
        </p:sp>
        <p:pic>
          <p:nvPicPr>
            <p:cNvPr id="97" name="Google Shape;97;p13"/>
            <p:cNvPicPr preferRelativeResize="0"/>
            <p:nvPr/>
          </p:nvPicPr>
          <p:blipFill rotWithShape="1">
            <a:blip r:embed="rId6">
              <a:alphaModFix/>
            </a:blip>
            <a:srcRect b="0" l="0" r="0" t="0"/>
            <a:stretch/>
          </p:blipFill>
          <p:spPr>
            <a:xfrm>
              <a:off x="3617776" y="3824147"/>
              <a:ext cx="1501199" cy="1501199"/>
            </a:xfrm>
            <a:prstGeom prst="ellipse">
              <a:avLst/>
            </a:prstGeom>
            <a:noFill/>
            <a:ln>
              <a:noFill/>
            </a:ln>
          </p:spPr>
        </p:pic>
        <p:sp>
          <p:nvSpPr>
            <p:cNvPr id="98" name="Google Shape;98;p13"/>
            <p:cNvSpPr txBox="1"/>
            <p:nvPr/>
          </p:nvSpPr>
          <p:spPr>
            <a:xfrm>
              <a:off x="3805601" y="3468373"/>
              <a:ext cx="12006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Zelin Ye*</a:t>
              </a:r>
              <a:endParaRPr sz="1800">
                <a:solidFill>
                  <a:schemeClr val="dk1"/>
                </a:solidFill>
                <a:latin typeface="Calibri"/>
                <a:ea typeface="Calibri"/>
                <a:cs typeface="Calibri"/>
                <a:sym typeface="Calibri"/>
              </a:endParaRPr>
            </a:p>
          </p:txBody>
        </p:sp>
        <p:pic>
          <p:nvPicPr>
            <p:cNvPr descr="Portrait of Christoph Mertz" id="99" name="Google Shape;99;p13"/>
            <p:cNvPicPr preferRelativeResize="0"/>
            <p:nvPr/>
          </p:nvPicPr>
          <p:blipFill rotWithShape="1">
            <a:blip r:embed="rId7">
              <a:alphaModFix/>
            </a:blip>
            <a:srcRect b="26499" l="0" r="0" t="0"/>
            <a:stretch/>
          </p:blipFill>
          <p:spPr>
            <a:xfrm>
              <a:off x="5192672" y="3835512"/>
              <a:ext cx="1368881" cy="1509191"/>
            </a:xfrm>
            <a:prstGeom prst="ellipse">
              <a:avLst/>
            </a:prstGeom>
            <a:noFill/>
            <a:ln>
              <a:noFill/>
            </a:ln>
          </p:spPr>
        </p:pic>
        <p:pic>
          <p:nvPicPr>
            <p:cNvPr descr="Portrait of Deva Kannan Ramanan" id="100" name="Google Shape;100;p13"/>
            <p:cNvPicPr preferRelativeResize="0"/>
            <p:nvPr/>
          </p:nvPicPr>
          <p:blipFill rotWithShape="1">
            <a:blip r:embed="rId8">
              <a:alphaModFix/>
            </a:blip>
            <a:srcRect b="28958" l="0" r="0" t="0"/>
            <a:stretch/>
          </p:blipFill>
          <p:spPr>
            <a:xfrm>
              <a:off x="6869896" y="3774888"/>
              <a:ext cx="1501201" cy="1599717"/>
            </a:xfrm>
            <a:prstGeom prst="ellipse">
              <a:avLst/>
            </a:prstGeom>
            <a:noFill/>
            <a:ln>
              <a:noFill/>
            </a:ln>
          </p:spPr>
        </p:pic>
        <p:sp>
          <p:nvSpPr>
            <p:cNvPr id="101" name="Google Shape;101;p13"/>
            <p:cNvSpPr txBox="1"/>
            <p:nvPr/>
          </p:nvSpPr>
          <p:spPr>
            <a:xfrm>
              <a:off x="5020217" y="3454815"/>
              <a:ext cx="19335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Christoph Mertz</a:t>
              </a:r>
              <a:endParaRPr sz="1800">
                <a:solidFill>
                  <a:schemeClr val="dk1"/>
                </a:solidFill>
                <a:latin typeface="Calibri"/>
                <a:ea typeface="Calibri"/>
                <a:cs typeface="Calibri"/>
                <a:sym typeface="Calibri"/>
              </a:endParaRPr>
            </a:p>
          </p:txBody>
        </p:sp>
        <p:sp>
          <p:nvSpPr>
            <p:cNvPr id="102" name="Google Shape;102;p13"/>
            <p:cNvSpPr txBox="1"/>
            <p:nvPr/>
          </p:nvSpPr>
          <p:spPr>
            <a:xfrm>
              <a:off x="6779301" y="3415567"/>
              <a:ext cx="18599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Deva Ramanan</a:t>
              </a:r>
              <a:r>
                <a:rPr baseline="30000" lang="en-US" sz="1800">
                  <a:solidFill>
                    <a:schemeClr val="dk1"/>
                  </a:solidFill>
                  <a:latin typeface="Arial"/>
                  <a:ea typeface="Arial"/>
                  <a:cs typeface="Arial"/>
                  <a:sym typeface="Arial"/>
                </a:rPr>
                <a:t>#</a:t>
              </a:r>
              <a:endParaRPr baseline="30000" sz="1800">
                <a:solidFill>
                  <a:schemeClr val="dk1"/>
                </a:solidFill>
                <a:latin typeface="Calibri"/>
                <a:ea typeface="Calibri"/>
                <a:cs typeface="Calibri"/>
                <a:sym typeface="Calibri"/>
              </a:endParaRPr>
            </a:p>
          </p:txBody>
        </p:sp>
        <p:pic>
          <p:nvPicPr>
            <p:cNvPr id="103" name="Google Shape;103;p13"/>
            <p:cNvPicPr preferRelativeResize="0"/>
            <p:nvPr/>
          </p:nvPicPr>
          <p:blipFill rotWithShape="1">
            <a:blip r:embed="rId9">
              <a:alphaModFix/>
            </a:blip>
            <a:srcRect b="18229" l="0" r="0" t="0"/>
            <a:stretch/>
          </p:blipFill>
          <p:spPr>
            <a:xfrm>
              <a:off x="8610600" y="3790249"/>
              <a:ext cx="1304239" cy="1599716"/>
            </a:xfrm>
            <a:prstGeom prst="ellipse">
              <a:avLst/>
            </a:prstGeom>
            <a:noFill/>
            <a:ln>
              <a:noFill/>
            </a:ln>
          </p:spPr>
        </p:pic>
        <p:sp>
          <p:nvSpPr>
            <p:cNvPr id="104" name="Google Shape;104;p13"/>
            <p:cNvSpPr txBox="1"/>
            <p:nvPr/>
          </p:nvSpPr>
          <p:spPr>
            <a:xfrm>
              <a:off x="8726785" y="3464908"/>
              <a:ext cx="1332754" cy="31464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lang="en-US" sz="1800">
                  <a:solidFill>
                    <a:schemeClr val="dk1"/>
                  </a:solidFill>
                  <a:latin typeface="Arial"/>
                  <a:ea typeface="Arial"/>
                  <a:cs typeface="Arial"/>
                  <a:sym typeface="Arial"/>
                </a:rPr>
                <a:t>Shu Kong</a:t>
              </a:r>
              <a:r>
                <a:rPr baseline="30000" lang="en-US" sz="1800">
                  <a:solidFill>
                    <a:schemeClr val="dk1"/>
                  </a:solidFill>
                  <a:latin typeface="Arial"/>
                  <a:ea typeface="Arial"/>
                  <a:cs typeface="Arial"/>
                  <a:sym typeface="Arial"/>
                </a:rPr>
                <a:t>#</a:t>
              </a:r>
              <a:endParaRPr baseline="30000" sz="1800">
                <a:solidFill>
                  <a:schemeClr val="dk1"/>
                </a:solidFill>
                <a:latin typeface="Arial"/>
                <a:ea typeface="Arial"/>
                <a:cs typeface="Arial"/>
                <a:sym typeface="Arial"/>
              </a:endParaRPr>
            </a:p>
          </p:txBody>
        </p:sp>
      </p:grpSp>
      <p:grpSp>
        <p:nvGrpSpPr>
          <p:cNvPr id="105" name="Google Shape;105;p13"/>
          <p:cNvGrpSpPr/>
          <p:nvPr/>
        </p:nvGrpSpPr>
        <p:grpSpPr>
          <a:xfrm>
            <a:off x="4919935" y="159691"/>
            <a:ext cx="6885804" cy="1447594"/>
            <a:chOff x="2843190" y="172589"/>
            <a:chExt cx="6885804" cy="1447594"/>
          </a:xfrm>
        </p:grpSpPr>
        <p:pic>
          <p:nvPicPr>
            <p:cNvPr id="106" name="Google Shape;106;p13"/>
            <p:cNvPicPr preferRelativeResize="0"/>
            <p:nvPr/>
          </p:nvPicPr>
          <p:blipFill rotWithShape="1">
            <a:blip r:embed="rId10">
              <a:alphaModFix/>
            </a:blip>
            <a:srcRect b="0" l="0" r="0" t="0"/>
            <a:stretch/>
          </p:blipFill>
          <p:spPr>
            <a:xfrm>
              <a:off x="4601388" y="172589"/>
              <a:ext cx="1433311" cy="1445255"/>
            </a:xfrm>
            <a:prstGeom prst="rect">
              <a:avLst/>
            </a:prstGeom>
            <a:noFill/>
            <a:ln>
              <a:noFill/>
            </a:ln>
          </p:spPr>
        </p:pic>
        <p:pic>
          <p:nvPicPr>
            <p:cNvPr id="107" name="Google Shape;107;p13"/>
            <p:cNvPicPr preferRelativeResize="0"/>
            <p:nvPr/>
          </p:nvPicPr>
          <p:blipFill rotWithShape="1">
            <a:blip r:embed="rId11">
              <a:alphaModFix/>
            </a:blip>
            <a:srcRect b="0" l="0" r="0" t="0"/>
            <a:stretch/>
          </p:blipFill>
          <p:spPr>
            <a:xfrm>
              <a:off x="2843190" y="176747"/>
              <a:ext cx="1443436" cy="1443436"/>
            </a:xfrm>
            <a:prstGeom prst="rect">
              <a:avLst/>
            </a:prstGeom>
            <a:noFill/>
            <a:ln>
              <a:noFill/>
            </a:ln>
          </p:spPr>
        </p:pic>
        <p:pic>
          <p:nvPicPr>
            <p:cNvPr descr="Texas A&amp;M University - Wikipedia" id="108" name="Google Shape;108;p13"/>
            <p:cNvPicPr preferRelativeResize="0"/>
            <p:nvPr/>
          </p:nvPicPr>
          <p:blipFill rotWithShape="1">
            <a:blip r:embed="rId12">
              <a:alphaModFix/>
            </a:blip>
            <a:srcRect b="0" l="0" r="0" t="0"/>
            <a:stretch/>
          </p:blipFill>
          <p:spPr>
            <a:xfrm>
              <a:off x="8283740" y="172589"/>
              <a:ext cx="1445254" cy="1445254"/>
            </a:xfrm>
            <a:prstGeom prst="rect">
              <a:avLst/>
            </a:prstGeom>
            <a:noFill/>
            <a:ln>
              <a:noFill/>
            </a:ln>
          </p:spPr>
        </p:pic>
        <p:pic>
          <p:nvPicPr>
            <p:cNvPr descr="Argo AI - Wikipedia" id="109" name="Google Shape;109;p13"/>
            <p:cNvPicPr preferRelativeResize="0"/>
            <p:nvPr/>
          </p:nvPicPr>
          <p:blipFill rotWithShape="1">
            <a:blip r:embed="rId13">
              <a:alphaModFix/>
            </a:blip>
            <a:srcRect b="0" l="0" r="0" t="0"/>
            <a:stretch/>
          </p:blipFill>
          <p:spPr>
            <a:xfrm>
              <a:off x="6293202" y="331986"/>
              <a:ext cx="1732035" cy="1032054"/>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sz="4400"/>
              <a:t>Multimodal Fusion Strategy</a:t>
            </a:r>
            <a:endParaRPr/>
          </a:p>
        </p:txBody>
      </p:sp>
      <p:sp>
        <p:nvSpPr>
          <p:cNvPr id="266" name="Google Shape;26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67" name="Google Shape;267;p22"/>
          <p:cNvGrpSpPr/>
          <p:nvPr/>
        </p:nvGrpSpPr>
        <p:grpSpPr>
          <a:xfrm>
            <a:off x="8334375" y="43887"/>
            <a:ext cx="3857625" cy="637150"/>
            <a:chOff x="0" y="6220850"/>
            <a:chExt cx="3857625" cy="637150"/>
          </a:xfrm>
        </p:grpSpPr>
        <p:pic>
          <p:nvPicPr>
            <p:cNvPr descr="Logo, company name&#10;&#10;Description automatically generated" id="268" name="Google Shape;268;p22"/>
            <p:cNvPicPr preferRelativeResize="0"/>
            <p:nvPr/>
          </p:nvPicPr>
          <p:blipFill rotWithShape="1">
            <a:blip r:embed="rId3">
              <a:alphaModFix/>
            </a:blip>
            <a:srcRect b="0" l="0" r="0" t="0"/>
            <a:stretch/>
          </p:blipFill>
          <p:spPr>
            <a:xfrm>
              <a:off x="0" y="6220850"/>
              <a:ext cx="1114425" cy="637150"/>
            </a:xfrm>
            <a:prstGeom prst="rect">
              <a:avLst/>
            </a:prstGeom>
            <a:noFill/>
            <a:ln>
              <a:noFill/>
            </a:ln>
          </p:spPr>
        </p:pic>
        <p:grpSp>
          <p:nvGrpSpPr>
            <p:cNvPr id="269" name="Google Shape;269;p22"/>
            <p:cNvGrpSpPr/>
            <p:nvPr/>
          </p:nvGrpSpPr>
          <p:grpSpPr>
            <a:xfrm>
              <a:off x="1114425" y="6311900"/>
              <a:ext cx="2743200" cy="546100"/>
              <a:chOff x="2843190" y="172589"/>
              <a:chExt cx="6885804" cy="1447594"/>
            </a:xfrm>
          </p:grpSpPr>
          <p:pic>
            <p:nvPicPr>
              <p:cNvPr id="270" name="Google Shape;270;p22"/>
              <p:cNvPicPr preferRelativeResize="0"/>
              <p:nvPr/>
            </p:nvPicPr>
            <p:blipFill rotWithShape="1">
              <a:blip r:embed="rId4">
                <a:alphaModFix/>
              </a:blip>
              <a:srcRect b="0" l="0" r="0" t="0"/>
              <a:stretch/>
            </p:blipFill>
            <p:spPr>
              <a:xfrm>
                <a:off x="4601388" y="172589"/>
                <a:ext cx="1433311" cy="1445255"/>
              </a:xfrm>
              <a:prstGeom prst="rect">
                <a:avLst/>
              </a:prstGeom>
              <a:noFill/>
              <a:ln>
                <a:noFill/>
              </a:ln>
            </p:spPr>
          </p:pic>
          <p:pic>
            <p:nvPicPr>
              <p:cNvPr id="271" name="Google Shape;271;p22"/>
              <p:cNvPicPr preferRelativeResize="0"/>
              <p:nvPr/>
            </p:nvPicPr>
            <p:blipFill rotWithShape="1">
              <a:blip r:embed="rId5">
                <a:alphaModFix/>
              </a:blip>
              <a:srcRect b="0" l="0" r="0" t="0"/>
              <a:stretch/>
            </p:blipFill>
            <p:spPr>
              <a:xfrm>
                <a:off x="2843190" y="176747"/>
                <a:ext cx="1443436" cy="1443436"/>
              </a:xfrm>
              <a:prstGeom prst="rect">
                <a:avLst/>
              </a:prstGeom>
              <a:noFill/>
              <a:ln>
                <a:noFill/>
              </a:ln>
            </p:spPr>
          </p:pic>
          <p:pic>
            <p:nvPicPr>
              <p:cNvPr descr="Texas A&amp;M University - Wikipedia" id="272" name="Google Shape;272;p22"/>
              <p:cNvPicPr preferRelativeResize="0"/>
              <p:nvPr/>
            </p:nvPicPr>
            <p:blipFill rotWithShape="1">
              <a:blip r:embed="rId6">
                <a:alphaModFix/>
              </a:blip>
              <a:srcRect b="0" l="0" r="0" t="0"/>
              <a:stretch/>
            </p:blipFill>
            <p:spPr>
              <a:xfrm>
                <a:off x="8283740" y="172589"/>
                <a:ext cx="1445254" cy="1445254"/>
              </a:xfrm>
              <a:prstGeom prst="rect">
                <a:avLst/>
              </a:prstGeom>
              <a:noFill/>
              <a:ln>
                <a:noFill/>
              </a:ln>
            </p:spPr>
          </p:pic>
          <p:pic>
            <p:nvPicPr>
              <p:cNvPr descr="Argo AI - Wikipedia" id="273" name="Google Shape;273;p22"/>
              <p:cNvPicPr preferRelativeResize="0"/>
              <p:nvPr/>
            </p:nvPicPr>
            <p:blipFill rotWithShape="1">
              <a:blip r:embed="rId7">
                <a:alphaModFix/>
              </a:blip>
              <a:srcRect b="0" l="0" r="0" t="0"/>
              <a:stretch/>
            </p:blipFill>
            <p:spPr>
              <a:xfrm>
                <a:off x="6293202" y="331986"/>
                <a:ext cx="1732035" cy="1032054"/>
              </a:xfrm>
              <a:prstGeom prst="rect">
                <a:avLst/>
              </a:prstGeom>
              <a:noFill/>
              <a:ln>
                <a:noFill/>
              </a:ln>
            </p:spPr>
          </p:pic>
        </p:grpSp>
      </p:grpSp>
      <p:sp>
        <p:nvSpPr>
          <p:cNvPr id="274" name="Google Shape;274;p22"/>
          <p:cNvSpPr txBox="1"/>
          <p:nvPr/>
        </p:nvSpPr>
        <p:spPr>
          <a:xfrm>
            <a:off x="2382" y="6536809"/>
            <a:ext cx="71985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Multimodal Object Detection via Probabilistic Ensembling, ECCV22 </a:t>
            </a:r>
            <a:endParaRPr/>
          </a:p>
        </p:txBody>
      </p:sp>
      <p:pic>
        <p:nvPicPr>
          <p:cNvPr id="275" name="Google Shape;275;p22"/>
          <p:cNvPicPr preferRelativeResize="0"/>
          <p:nvPr/>
        </p:nvPicPr>
        <p:blipFill rotWithShape="1">
          <a:blip r:embed="rId8">
            <a:alphaModFix/>
          </a:blip>
          <a:srcRect b="0" l="0" r="57048" t="0"/>
          <a:stretch/>
        </p:blipFill>
        <p:spPr>
          <a:xfrm>
            <a:off x="278851" y="1646238"/>
            <a:ext cx="4993237" cy="42104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sz="4400"/>
              <a:t>Multimodal Fusion Strategy</a:t>
            </a:r>
            <a:endParaRPr/>
          </a:p>
        </p:txBody>
      </p:sp>
      <p:sp>
        <p:nvSpPr>
          <p:cNvPr id="282" name="Google Shape;28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83" name="Google Shape;283;p23"/>
          <p:cNvGrpSpPr/>
          <p:nvPr/>
        </p:nvGrpSpPr>
        <p:grpSpPr>
          <a:xfrm>
            <a:off x="8334375" y="43887"/>
            <a:ext cx="3857625" cy="637150"/>
            <a:chOff x="0" y="6220850"/>
            <a:chExt cx="3857625" cy="637150"/>
          </a:xfrm>
        </p:grpSpPr>
        <p:pic>
          <p:nvPicPr>
            <p:cNvPr descr="Logo, company name&#10;&#10;Description automatically generated" id="284" name="Google Shape;284;p23"/>
            <p:cNvPicPr preferRelativeResize="0"/>
            <p:nvPr/>
          </p:nvPicPr>
          <p:blipFill rotWithShape="1">
            <a:blip r:embed="rId3">
              <a:alphaModFix/>
            </a:blip>
            <a:srcRect b="0" l="0" r="0" t="0"/>
            <a:stretch/>
          </p:blipFill>
          <p:spPr>
            <a:xfrm>
              <a:off x="0" y="6220850"/>
              <a:ext cx="1114425" cy="637150"/>
            </a:xfrm>
            <a:prstGeom prst="rect">
              <a:avLst/>
            </a:prstGeom>
            <a:noFill/>
            <a:ln>
              <a:noFill/>
            </a:ln>
          </p:spPr>
        </p:pic>
        <p:grpSp>
          <p:nvGrpSpPr>
            <p:cNvPr id="285" name="Google Shape;285;p23"/>
            <p:cNvGrpSpPr/>
            <p:nvPr/>
          </p:nvGrpSpPr>
          <p:grpSpPr>
            <a:xfrm>
              <a:off x="1114425" y="6311900"/>
              <a:ext cx="2743200" cy="546100"/>
              <a:chOff x="2843190" y="172589"/>
              <a:chExt cx="6885804" cy="1447594"/>
            </a:xfrm>
          </p:grpSpPr>
          <p:pic>
            <p:nvPicPr>
              <p:cNvPr id="286" name="Google Shape;286;p23"/>
              <p:cNvPicPr preferRelativeResize="0"/>
              <p:nvPr/>
            </p:nvPicPr>
            <p:blipFill rotWithShape="1">
              <a:blip r:embed="rId4">
                <a:alphaModFix/>
              </a:blip>
              <a:srcRect b="0" l="0" r="0" t="0"/>
              <a:stretch/>
            </p:blipFill>
            <p:spPr>
              <a:xfrm>
                <a:off x="4601388" y="172589"/>
                <a:ext cx="1433311" cy="1445255"/>
              </a:xfrm>
              <a:prstGeom prst="rect">
                <a:avLst/>
              </a:prstGeom>
              <a:noFill/>
              <a:ln>
                <a:noFill/>
              </a:ln>
            </p:spPr>
          </p:pic>
          <p:pic>
            <p:nvPicPr>
              <p:cNvPr id="287" name="Google Shape;287;p23"/>
              <p:cNvPicPr preferRelativeResize="0"/>
              <p:nvPr/>
            </p:nvPicPr>
            <p:blipFill rotWithShape="1">
              <a:blip r:embed="rId5">
                <a:alphaModFix/>
              </a:blip>
              <a:srcRect b="0" l="0" r="0" t="0"/>
              <a:stretch/>
            </p:blipFill>
            <p:spPr>
              <a:xfrm>
                <a:off x="2843190" y="176747"/>
                <a:ext cx="1443436" cy="1443436"/>
              </a:xfrm>
              <a:prstGeom prst="rect">
                <a:avLst/>
              </a:prstGeom>
              <a:noFill/>
              <a:ln>
                <a:noFill/>
              </a:ln>
            </p:spPr>
          </p:pic>
          <p:pic>
            <p:nvPicPr>
              <p:cNvPr descr="Texas A&amp;M University - Wikipedia" id="288" name="Google Shape;288;p23"/>
              <p:cNvPicPr preferRelativeResize="0"/>
              <p:nvPr/>
            </p:nvPicPr>
            <p:blipFill rotWithShape="1">
              <a:blip r:embed="rId6">
                <a:alphaModFix/>
              </a:blip>
              <a:srcRect b="0" l="0" r="0" t="0"/>
              <a:stretch/>
            </p:blipFill>
            <p:spPr>
              <a:xfrm>
                <a:off x="8283740" y="172589"/>
                <a:ext cx="1445254" cy="1445254"/>
              </a:xfrm>
              <a:prstGeom prst="rect">
                <a:avLst/>
              </a:prstGeom>
              <a:noFill/>
              <a:ln>
                <a:noFill/>
              </a:ln>
            </p:spPr>
          </p:pic>
          <p:pic>
            <p:nvPicPr>
              <p:cNvPr descr="Argo AI - Wikipedia" id="289" name="Google Shape;289;p23"/>
              <p:cNvPicPr preferRelativeResize="0"/>
              <p:nvPr/>
            </p:nvPicPr>
            <p:blipFill rotWithShape="1">
              <a:blip r:embed="rId7">
                <a:alphaModFix/>
              </a:blip>
              <a:srcRect b="0" l="0" r="0" t="0"/>
              <a:stretch/>
            </p:blipFill>
            <p:spPr>
              <a:xfrm>
                <a:off x="6293202" y="331986"/>
                <a:ext cx="1732035" cy="1032054"/>
              </a:xfrm>
              <a:prstGeom prst="rect">
                <a:avLst/>
              </a:prstGeom>
              <a:noFill/>
              <a:ln>
                <a:noFill/>
              </a:ln>
            </p:spPr>
          </p:pic>
        </p:grpSp>
      </p:grpSp>
      <p:sp>
        <p:nvSpPr>
          <p:cNvPr id="290" name="Google Shape;290;p23"/>
          <p:cNvSpPr txBox="1"/>
          <p:nvPr/>
        </p:nvSpPr>
        <p:spPr>
          <a:xfrm>
            <a:off x="2382" y="6536809"/>
            <a:ext cx="71985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Multimodal Object Detection via Probabilistic Ensembling, ECCV22 </a:t>
            </a:r>
            <a:endParaRPr/>
          </a:p>
        </p:txBody>
      </p:sp>
      <p:pic>
        <p:nvPicPr>
          <p:cNvPr id="291" name="Google Shape;291;p23"/>
          <p:cNvPicPr preferRelativeResize="0"/>
          <p:nvPr/>
        </p:nvPicPr>
        <p:blipFill rotWithShape="1">
          <a:blip r:embed="rId8">
            <a:alphaModFix/>
          </a:blip>
          <a:srcRect b="0" l="0" r="28330" t="0"/>
          <a:stretch/>
        </p:blipFill>
        <p:spPr>
          <a:xfrm>
            <a:off x="278851" y="1646238"/>
            <a:ext cx="8331749" cy="42104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sz="4400"/>
              <a:t>Multimodal Fusion Strategy</a:t>
            </a:r>
            <a:endParaRPr/>
          </a:p>
        </p:txBody>
      </p:sp>
      <p:sp>
        <p:nvSpPr>
          <p:cNvPr id="298" name="Google Shape;29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99" name="Google Shape;299;p24"/>
          <p:cNvGrpSpPr/>
          <p:nvPr/>
        </p:nvGrpSpPr>
        <p:grpSpPr>
          <a:xfrm>
            <a:off x="8334375" y="43887"/>
            <a:ext cx="3857625" cy="637150"/>
            <a:chOff x="0" y="6220850"/>
            <a:chExt cx="3857625" cy="637150"/>
          </a:xfrm>
        </p:grpSpPr>
        <p:pic>
          <p:nvPicPr>
            <p:cNvPr descr="Logo, company name&#10;&#10;Description automatically generated" id="300" name="Google Shape;300;p24"/>
            <p:cNvPicPr preferRelativeResize="0"/>
            <p:nvPr/>
          </p:nvPicPr>
          <p:blipFill rotWithShape="1">
            <a:blip r:embed="rId3">
              <a:alphaModFix/>
            </a:blip>
            <a:srcRect b="0" l="0" r="0" t="0"/>
            <a:stretch/>
          </p:blipFill>
          <p:spPr>
            <a:xfrm>
              <a:off x="0" y="6220850"/>
              <a:ext cx="1114425" cy="637150"/>
            </a:xfrm>
            <a:prstGeom prst="rect">
              <a:avLst/>
            </a:prstGeom>
            <a:noFill/>
            <a:ln>
              <a:noFill/>
            </a:ln>
          </p:spPr>
        </p:pic>
        <p:grpSp>
          <p:nvGrpSpPr>
            <p:cNvPr id="301" name="Google Shape;301;p24"/>
            <p:cNvGrpSpPr/>
            <p:nvPr/>
          </p:nvGrpSpPr>
          <p:grpSpPr>
            <a:xfrm>
              <a:off x="1114425" y="6311900"/>
              <a:ext cx="2743200" cy="546100"/>
              <a:chOff x="2843190" y="172589"/>
              <a:chExt cx="6885804" cy="1447594"/>
            </a:xfrm>
          </p:grpSpPr>
          <p:pic>
            <p:nvPicPr>
              <p:cNvPr id="302" name="Google Shape;302;p24"/>
              <p:cNvPicPr preferRelativeResize="0"/>
              <p:nvPr/>
            </p:nvPicPr>
            <p:blipFill rotWithShape="1">
              <a:blip r:embed="rId4">
                <a:alphaModFix/>
              </a:blip>
              <a:srcRect b="0" l="0" r="0" t="0"/>
              <a:stretch/>
            </p:blipFill>
            <p:spPr>
              <a:xfrm>
                <a:off x="4601388" y="172589"/>
                <a:ext cx="1433311" cy="1445255"/>
              </a:xfrm>
              <a:prstGeom prst="rect">
                <a:avLst/>
              </a:prstGeom>
              <a:noFill/>
              <a:ln>
                <a:noFill/>
              </a:ln>
            </p:spPr>
          </p:pic>
          <p:pic>
            <p:nvPicPr>
              <p:cNvPr id="303" name="Google Shape;303;p24"/>
              <p:cNvPicPr preferRelativeResize="0"/>
              <p:nvPr/>
            </p:nvPicPr>
            <p:blipFill rotWithShape="1">
              <a:blip r:embed="rId5">
                <a:alphaModFix/>
              </a:blip>
              <a:srcRect b="0" l="0" r="0" t="0"/>
              <a:stretch/>
            </p:blipFill>
            <p:spPr>
              <a:xfrm>
                <a:off x="2843190" y="176747"/>
                <a:ext cx="1443436" cy="1443436"/>
              </a:xfrm>
              <a:prstGeom prst="rect">
                <a:avLst/>
              </a:prstGeom>
              <a:noFill/>
              <a:ln>
                <a:noFill/>
              </a:ln>
            </p:spPr>
          </p:pic>
          <p:pic>
            <p:nvPicPr>
              <p:cNvPr descr="Texas A&amp;M University - Wikipedia" id="304" name="Google Shape;304;p24"/>
              <p:cNvPicPr preferRelativeResize="0"/>
              <p:nvPr/>
            </p:nvPicPr>
            <p:blipFill rotWithShape="1">
              <a:blip r:embed="rId6">
                <a:alphaModFix/>
              </a:blip>
              <a:srcRect b="0" l="0" r="0" t="0"/>
              <a:stretch/>
            </p:blipFill>
            <p:spPr>
              <a:xfrm>
                <a:off x="8283740" y="172589"/>
                <a:ext cx="1445254" cy="1445254"/>
              </a:xfrm>
              <a:prstGeom prst="rect">
                <a:avLst/>
              </a:prstGeom>
              <a:noFill/>
              <a:ln>
                <a:noFill/>
              </a:ln>
            </p:spPr>
          </p:pic>
          <p:pic>
            <p:nvPicPr>
              <p:cNvPr descr="Argo AI - Wikipedia" id="305" name="Google Shape;305;p24"/>
              <p:cNvPicPr preferRelativeResize="0"/>
              <p:nvPr/>
            </p:nvPicPr>
            <p:blipFill rotWithShape="1">
              <a:blip r:embed="rId7">
                <a:alphaModFix/>
              </a:blip>
              <a:srcRect b="0" l="0" r="0" t="0"/>
              <a:stretch/>
            </p:blipFill>
            <p:spPr>
              <a:xfrm>
                <a:off x="6293202" y="331986"/>
                <a:ext cx="1732035" cy="1032054"/>
              </a:xfrm>
              <a:prstGeom prst="rect">
                <a:avLst/>
              </a:prstGeom>
              <a:noFill/>
              <a:ln>
                <a:noFill/>
              </a:ln>
            </p:spPr>
          </p:pic>
        </p:grpSp>
      </p:grpSp>
      <p:sp>
        <p:nvSpPr>
          <p:cNvPr id="306" name="Google Shape;306;p24"/>
          <p:cNvSpPr txBox="1"/>
          <p:nvPr/>
        </p:nvSpPr>
        <p:spPr>
          <a:xfrm>
            <a:off x="2382" y="6536809"/>
            <a:ext cx="71985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Multimodal Object Detection via Probabilistic Ensembling, ECCV22 </a:t>
            </a:r>
            <a:endParaRPr/>
          </a:p>
        </p:txBody>
      </p:sp>
      <p:pic>
        <p:nvPicPr>
          <p:cNvPr id="307" name="Google Shape;307;p24"/>
          <p:cNvPicPr preferRelativeResize="0"/>
          <p:nvPr/>
        </p:nvPicPr>
        <p:blipFill rotWithShape="1">
          <a:blip r:embed="rId8">
            <a:alphaModFix/>
          </a:blip>
          <a:srcRect b="0" l="0" r="0" t="0"/>
          <a:stretch/>
        </p:blipFill>
        <p:spPr>
          <a:xfrm>
            <a:off x="278851" y="1646238"/>
            <a:ext cx="11625265" cy="421043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Late Fusion</a:t>
            </a:r>
            <a:endParaRPr/>
          </a:p>
        </p:txBody>
      </p:sp>
      <p:sp>
        <p:nvSpPr>
          <p:cNvPr id="314" name="Google Shape;314;p25"/>
          <p:cNvSpPr txBox="1"/>
          <p:nvPr>
            <p:ph idx="1" type="body"/>
          </p:nvPr>
        </p:nvSpPr>
        <p:spPr>
          <a:xfrm>
            <a:off x="6557963" y="2104208"/>
            <a:ext cx="4991099" cy="335730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Score fusion</a:t>
            </a:r>
            <a:endParaRPr/>
          </a:p>
          <a:p>
            <a:pPr indent="-228600" lvl="1" marL="685800" rtl="0" algn="l">
              <a:lnSpc>
                <a:spcPct val="90000"/>
              </a:lnSpc>
              <a:spcBef>
                <a:spcPts val="500"/>
              </a:spcBef>
              <a:spcAft>
                <a:spcPts val="0"/>
              </a:spcAft>
              <a:buClr>
                <a:schemeClr val="dk1"/>
              </a:buClr>
              <a:buSzPts val="2400"/>
              <a:buChar char="•"/>
            </a:pPr>
            <a:r>
              <a:rPr lang="en-US"/>
              <a:t>Fuse (</a:t>
            </a:r>
            <a:r>
              <a:rPr lang="en-US">
                <a:solidFill>
                  <a:srgbClr val="FFC000"/>
                </a:solidFill>
              </a:rPr>
              <a:t>0.96</a:t>
            </a:r>
            <a:r>
              <a:rPr lang="en-US"/>
              <a:t>, </a:t>
            </a:r>
            <a:r>
              <a:rPr lang="en-US">
                <a:solidFill>
                  <a:srgbClr val="FF0000"/>
                </a:solidFill>
              </a:rPr>
              <a:t>0.98</a:t>
            </a:r>
            <a:r>
              <a:rPr lang="en-US"/>
              <a:t>)</a:t>
            </a:r>
            <a:endParaRPr/>
          </a:p>
          <a:p>
            <a:pPr indent="-228600" lvl="0" marL="228600" rtl="0" algn="l">
              <a:lnSpc>
                <a:spcPct val="90000"/>
              </a:lnSpc>
              <a:spcBef>
                <a:spcPts val="1000"/>
              </a:spcBef>
              <a:spcAft>
                <a:spcPts val="0"/>
              </a:spcAft>
              <a:buClr>
                <a:schemeClr val="dk1"/>
              </a:buClr>
              <a:buSzPts val="2800"/>
              <a:buChar char="•"/>
            </a:pPr>
            <a:r>
              <a:rPr lang="en-US"/>
              <a:t>Box fusion</a:t>
            </a:r>
            <a:endParaRPr/>
          </a:p>
          <a:p>
            <a:pPr indent="-228600" lvl="1" marL="685800" rtl="0" algn="l">
              <a:lnSpc>
                <a:spcPct val="90000"/>
              </a:lnSpc>
              <a:spcBef>
                <a:spcPts val="500"/>
              </a:spcBef>
              <a:spcAft>
                <a:spcPts val="0"/>
              </a:spcAft>
              <a:buClr>
                <a:schemeClr val="dk1"/>
              </a:buClr>
              <a:buSzPts val="2400"/>
              <a:buChar char="•"/>
            </a:pPr>
            <a:r>
              <a:rPr lang="en-US"/>
              <a:t>Fuse </a:t>
            </a:r>
            <a:endParaRPr/>
          </a:p>
        </p:txBody>
      </p:sp>
      <p:sp>
        <p:nvSpPr>
          <p:cNvPr id="315" name="Google Shape;31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316" name="Google Shape;316;p25"/>
          <p:cNvGrpSpPr/>
          <p:nvPr/>
        </p:nvGrpSpPr>
        <p:grpSpPr>
          <a:xfrm>
            <a:off x="8334375" y="43887"/>
            <a:ext cx="3857625" cy="637150"/>
            <a:chOff x="0" y="6220850"/>
            <a:chExt cx="3857625" cy="637150"/>
          </a:xfrm>
        </p:grpSpPr>
        <p:pic>
          <p:nvPicPr>
            <p:cNvPr descr="Logo, company name&#10;&#10;Description automatically generated" id="317" name="Google Shape;317;p25"/>
            <p:cNvPicPr preferRelativeResize="0"/>
            <p:nvPr/>
          </p:nvPicPr>
          <p:blipFill rotWithShape="1">
            <a:blip r:embed="rId3">
              <a:alphaModFix/>
            </a:blip>
            <a:srcRect b="0" l="0" r="0" t="0"/>
            <a:stretch/>
          </p:blipFill>
          <p:spPr>
            <a:xfrm>
              <a:off x="0" y="6220850"/>
              <a:ext cx="1114425" cy="637150"/>
            </a:xfrm>
            <a:prstGeom prst="rect">
              <a:avLst/>
            </a:prstGeom>
            <a:noFill/>
            <a:ln>
              <a:noFill/>
            </a:ln>
          </p:spPr>
        </p:pic>
        <p:grpSp>
          <p:nvGrpSpPr>
            <p:cNvPr id="318" name="Google Shape;318;p25"/>
            <p:cNvGrpSpPr/>
            <p:nvPr/>
          </p:nvGrpSpPr>
          <p:grpSpPr>
            <a:xfrm>
              <a:off x="1114425" y="6311900"/>
              <a:ext cx="2743200" cy="546100"/>
              <a:chOff x="2843190" y="172589"/>
              <a:chExt cx="6885804" cy="1447594"/>
            </a:xfrm>
          </p:grpSpPr>
          <p:pic>
            <p:nvPicPr>
              <p:cNvPr id="319" name="Google Shape;319;p25"/>
              <p:cNvPicPr preferRelativeResize="0"/>
              <p:nvPr/>
            </p:nvPicPr>
            <p:blipFill rotWithShape="1">
              <a:blip r:embed="rId4">
                <a:alphaModFix/>
              </a:blip>
              <a:srcRect b="0" l="0" r="0" t="0"/>
              <a:stretch/>
            </p:blipFill>
            <p:spPr>
              <a:xfrm>
                <a:off x="4601388" y="172589"/>
                <a:ext cx="1433311" cy="1445255"/>
              </a:xfrm>
              <a:prstGeom prst="rect">
                <a:avLst/>
              </a:prstGeom>
              <a:noFill/>
              <a:ln>
                <a:noFill/>
              </a:ln>
            </p:spPr>
          </p:pic>
          <p:pic>
            <p:nvPicPr>
              <p:cNvPr id="320" name="Google Shape;320;p25"/>
              <p:cNvPicPr preferRelativeResize="0"/>
              <p:nvPr/>
            </p:nvPicPr>
            <p:blipFill rotWithShape="1">
              <a:blip r:embed="rId5">
                <a:alphaModFix/>
              </a:blip>
              <a:srcRect b="0" l="0" r="0" t="0"/>
              <a:stretch/>
            </p:blipFill>
            <p:spPr>
              <a:xfrm>
                <a:off x="2843190" y="176747"/>
                <a:ext cx="1443436" cy="1443436"/>
              </a:xfrm>
              <a:prstGeom prst="rect">
                <a:avLst/>
              </a:prstGeom>
              <a:noFill/>
              <a:ln>
                <a:noFill/>
              </a:ln>
            </p:spPr>
          </p:pic>
          <p:pic>
            <p:nvPicPr>
              <p:cNvPr descr="Texas A&amp;M University - Wikipedia" id="321" name="Google Shape;321;p25"/>
              <p:cNvPicPr preferRelativeResize="0"/>
              <p:nvPr/>
            </p:nvPicPr>
            <p:blipFill rotWithShape="1">
              <a:blip r:embed="rId6">
                <a:alphaModFix/>
              </a:blip>
              <a:srcRect b="0" l="0" r="0" t="0"/>
              <a:stretch/>
            </p:blipFill>
            <p:spPr>
              <a:xfrm>
                <a:off x="8283740" y="172589"/>
                <a:ext cx="1445254" cy="1445254"/>
              </a:xfrm>
              <a:prstGeom prst="rect">
                <a:avLst/>
              </a:prstGeom>
              <a:noFill/>
              <a:ln>
                <a:noFill/>
              </a:ln>
            </p:spPr>
          </p:pic>
          <p:pic>
            <p:nvPicPr>
              <p:cNvPr descr="Argo AI - Wikipedia" id="322" name="Google Shape;322;p25"/>
              <p:cNvPicPr preferRelativeResize="0"/>
              <p:nvPr/>
            </p:nvPicPr>
            <p:blipFill rotWithShape="1">
              <a:blip r:embed="rId7">
                <a:alphaModFix/>
              </a:blip>
              <a:srcRect b="0" l="0" r="0" t="0"/>
              <a:stretch/>
            </p:blipFill>
            <p:spPr>
              <a:xfrm>
                <a:off x="6293202" y="331986"/>
                <a:ext cx="1732035" cy="1032054"/>
              </a:xfrm>
              <a:prstGeom prst="rect">
                <a:avLst/>
              </a:prstGeom>
              <a:noFill/>
              <a:ln>
                <a:noFill/>
              </a:ln>
            </p:spPr>
          </p:pic>
        </p:grpSp>
      </p:grpSp>
      <p:sp>
        <p:nvSpPr>
          <p:cNvPr id="323" name="Google Shape;323;p25"/>
          <p:cNvSpPr txBox="1"/>
          <p:nvPr/>
        </p:nvSpPr>
        <p:spPr>
          <a:xfrm>
            <a:off x="2382" y="6536809"/>
            <a:ext cx="71985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Multimodal Object Detection via Probabilistic Ensembling, ECCV22 </a:t>
            </a:r>
            <a:endParaRPr/>
          </a:p>
        </p:txBody>
      </p:sp>
      <p:sp>
        <p:nvSpPr>
          <p:cNvPr id="324" name="Google Shape;324;p25"/>
          <p:cNvSpPr/>
          <p:nvPr/>
        </p:nvSpPr>
        <p:spPr>
          <a:xfrm>
            <a:off x="7601976" y="4117420"/>
            <a:ext cx="1639259" cy="175058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25"/>
          <p:cNvSpPr/>
          <p:nvPr/>
        </p:nvSpPr>
        <p:spPr>
          <a:xfrm>
            <a:off x="7525211" y="3968206"/>
            <a:ext cx="1639260" cy="2012901"/>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000"/>
              </a:solidFill>
              <a:latin typeface="Calibri"/>
              <a:ea typeface="Calibri"/>
              <a:cs typeface="Calibri"/>
              <a:sym typeface="Calibri"/>
            </a:endParaRPr>
          </a:p>
        </p:txBody>
      </p:sp>
      <p:grpSp>
        <p:nvGrpSpPr>
          <p:cNvPr id="326" name="Google Shape;326;p25"/>
          <p:cNvGrpSpPr/>
          <p:nvPr/>
        </p:nvGrpSpPr>
        <p:grpSpPr>
          <a:xfrm>
            <a:off x="1644486" y="1514475"/>
            <a:ext cx="3802228" cy="4846074"/>
            <a:chOff x="1644486" y="1514475"/>
            <a:chExt cx="3802228" cy="4846074"/>
          </a:xfrm>
        </p:grpSpPr>
        <p:sp>
          <p:nvSpPr>
            <p:cNvPr id="327" name="Google Shape;327;p25"/>
            <p:cNvSpPr txBox="1"/>
            <p:nvPr/>
          </p:nvSpPr>
          <p:spPr>
            <a:xfrm>
              <a:off x="4003677" y="5535103"/>
              <a:ext cx="144303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Arial"/>
                  <a:ea typeface="Arial"/>
                  <a:cs typeface="Arial"/>
                  <a:sym typeface="Arial"/>
                </a:rPr>
                <a:t>cat, 0.98</a:t>
              </a:r>
              <a:endParaRPr/>
            </a:p>
          </p:txBody>
        </p:sp>
        <p:pic>
          <p:nvPicPr>
            <p:cNvPr id="328" name="Google Shape;328;p25"/>
            <p:cNvPicPr preferRelativeResize="0"/>
            <p:nvPr/>
          </p:nvPicPr>
          <p:blipFill rotWithShape="1">
            <a:blip r:embed="rId8">
              <a:alphaModFix/>
            </a:blip>
            <a:srcRect b="0" l="0" r="0" t="0"/>
            <a:stretch/>
          </p:blipFill>
          <p:spPr>
            <a:xfrm>
              <a:off x="1644486" y="1514475"/>
              <a:ext cx="3637921" cy="4846074"/>
            </a:xfrm>
            <a:prstGeom prst="rect">
              <a:avLst/>
            </a:prstGeom>
            <a:noFill/>
            <a:ln>
              <a:noFill/>
            </a:ln>
          </p:spPr>
        </p:pic>
        <p:sp>
          <p:nvSpPr>
            <p:cNvPr id="329" name="Google Shape;329;p25"/>
            <p:cNvSpPr/>
            <p:nvPr/>
          </p:nvSpPr>
          <p:spPr>
            <a:xfrm>
              <a:off x="3007521" y="3679822"/>
              <a:ext cx="1639259" cy="175058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 name="Google Shape;330;p25"/>
            <p:cNvSpPr/>
            <p:nvPr/>
          </p:nvSpPr>
          <p:spPr>
            <a:xfrm>
              <a:off x="2930756" y="3530608"/>
              <a:ext cx="1639260" cy="2012901"/>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000"/>
                </a:solidFill>
                <a:latin typeface="Calibri"/>
                <a:ea typeface="Calibri"/>
                <a:cs typeface="Calibri"/>
                <a:sym typeface="Calibri"/>
              </a:endParaRPr>
            </a:p>
          </p:txBody>
        </p:sp>
        <p:sp>
          <p:nvSpPr>
            <p:cNvPr id="331" name="Google Shape;331;p25"/>
            <p:cNvSpPr txBox="1"/>
            <p:nvPr/>
          </p:nvSpPr>
          <p:spPr>
            <a:xfrm>
              <a:off x="4003677" y="5524689"/>
              <a:ext cx="1136944" cy="3797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Arial"/>
                  <a:ea typeface="Arial"/>
                  <a:cs typeface="Arial"/>
                  <a:sym typeface="Arial"/>
                </a:rPr>
                <a:t>cat, 0.98</a:t>
              </a:r>
              <a:endParaRPr/>
            </a:p>
          </p:txBody>
        </p:sp>
        <p:sp>
          <p:nvSpPr>
            <p:cNvPr id="332" name="Google Shape;332;p25"/>
            <p:cNvSpPr txBox="1"/>
            <p:nvPr/>
          </p:nvSpPr>
          <p:spPr>
            <a:xfrm>
              <a:off x="3027197" y="3251837"/>
              <a:ext cx="144303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C000"/>
                  </a:solidFill>
                  <a:latin typeface="Arial"/>
                  <a:ea typeface="Arial"/>
                  <a:cs typeface="Arial"/>
                  <a:sym typeface="Arial"/>
                </a:rPr>
                <a:t>cat, 0.96</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Score Fusion</a:t>
            </a:r>
            <a:endParaRPr/>
          </a:p>
        </p:txBody>
      </p:sp>
      <p:sp>
        <p:nvSpPr>
          <p:cNvPr id="339" name="Google Shape;33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340" name="Google Shape;340;p26"/>
          <p:cNvGrpSpPr/>
          <p:nvPr/>
        </p:nvGrpSpPr>
        <p:grpSpPr>
          <a:xfrm>
            <a:off x="8334375" y="43887"/>
            <a:ext cx="3857625" cy="637150"/>
            <a:chOff x="0" y="6220850"/>
            <a:chExt cx="3857625" cy="637150"/>
          </a:xfrm>
        </p:grpSpPr>
        <p:pic>
          <p:nvPicPr>
            <p:cNvPr descr="Logo, company name&#10;&#10;Description automatically generated" id="341" name="Google Shape;341;p26"/>
            <p:cNvPicPr preferRelativeResize="0"/>
            <p:nvPr/>
          </p:nvPicPr>
          <p:blipFill rotWithShape="1">
            <a:blip r:embed="rId3">
              <a:alphaModFix/>
            </a:blip>
            <a:srcRect b="0" l="0" r="0" t="0"/>
            <a:stretch/>
          </p:blipFill>
          <p:spPr>
            <a:xfrm>
              <a:off x="0" y="6220850"/>
              <a:ext cx="1114425" cy="637150"/>
            </a:xfrm>
            <a:prstGeom prst="rect">
              <a:avLst/>
            </a:prstGeom>
            <a:noFill/>
            <a:ln>
              <a:noFill/>
            </a:ln>
          </p:spPr>
        </p:pic>
        <p:grpSp>
          <p:nvGrpSpPr>
            <p:cNvPr id="342" name="Google Shape;342;p26"/>
            <p:cNvGrpSpPr/>
            <p:nvPr/>
          </p:nvGrpSpPr>
          <p:grpSpPr>
            <a:xfrm>
              <a:off x="1114425" y="6311900"/>
              <a:ext cx="2743200" cy="546100"/>
              <a:chOff x="2843190" y="172589"/>
              <a:chExt cx="6885804" cy="1447594"/>
            </a:xfrm>
          </p:grpSpPr>
          <p:pic>
            <p:nvPicPr>
              <p:cNvPr id="343" name="Google Shape;343;p26"/>
              <p:cNvPicPr preferRelativeResize="0"/>
              <p:nvPr/>
            </p:nvPicPr>
            <p:blipFill rotWithShape="1">
              <a:blip r:embed="rId4">
                <a:alphaModFix/>
              </a:blip>
              <a:srcRect b="0" l="0" r="0" t="0"/>
              <a:stretch/>
            </p:blipFill>
            <p:spPr>
              <a:xfrm>
                <a:off x="4601388" y="172589"/>
                <a:ext cx="1433311" cy="1445255"/>
              </a:xfrm>
              <a:prstGeom prst="rect">
                <a:avLst/>
              </a:prstGeom>
              <a:noFill/>
              <a:ln>
                <a:noFill/>
              </a:ln>
            </p:spPr>
          </p:pic>
          <p:pic>
            <p:nvPicPr>
              <p:cNvPr id="344" name="Google Shape;344;p26"/>
              <p:cNvPicPr preferRelativeResize="0"/>
              <p:nvPr/>
            </p:nvPicPr>
            <p:blipFill rotWithShape="1">
              <a:blip r:embed="rId5">
                <a:alphaModFix/>
              </a:blip>
              <a:srcRect b="0" l="0" r="0" t="0"/>
              <a:stretch/>
            </p:blipFill>
            <p:spPr>
              <a:xfrm>
                <a:off x="2843190" y="176747"/>
                <a:ext cx="1443436" cy="1443436"/>
              </a:xfrm>
              <a:prstGeom prst="rect">
                <a:avLst/>
              </a:prstGeom>
              <a:noFill/>
              <a:ln>
                <a:noFill/>
              </a:ln>
            </p:spPr>
          </p:pic>
          <p:pic>
            <p:nvPicPr>
              <p:cNvPr descr="Texas A&amp;M University - Wikipedia" id="345" name="Google Shape;345;p26"/>
              <p:cNvPicPr preferRelativeResize="0"/>
              <p:nvPr/>
            </p:nvPicPr>
            <p:blipFill rotWithShape="1">
              <a:blip r:embed="rId6">
                <a:alphaModFix/>
              </a:blip>
              <a:srcRect b="0" l="0" r="0" t="0"/>
              <a:stretch/>
            </p:blipFill>
            <p:spPr>
              <a:xfrm>
                <a:off x="8283740" y="172589"/>
                <a:ext cx="1445254" cy="1445254"/>
              </a:xfrm>
              <a:prstGeom prst="rect">
                <a:avLst/>
              </a:prstGeom>
              <a:noFill/>
              <a:ln>
                <a:noFill/>
              </a:ln>
            </p:spPr>
          </p:pic>
          <p:pic>
            <p:nvPicPr>
              <p:cNvPr descr="Argo AI - Wikipedia" id="346" name="Google Shape;346;p26"/>
              <p:cNvPicPr preferRelativeResize="0"/>
              <p:nvPr/>
            </p:nvPicPr>
            <p:blipFill rotWithShape="1">
              <a:blip r:embed="rId7">
                <a:alphaModFix/>
              </a:blip>
              <a:srcRect b="0" l="0" r="0" t="0"/>
              <a:stretch/>
            </p:blipFill>
            <p:spPr>
              <a:xfrm>
                <a:off x="6293202" y="331986"/>
                <a:ext cx="1732035" cy="1032054"/>
              </a:xfrm>
              <a:prstGeom prst="rect">
                <a:avLst/>
              </a:prstGeom>
              <a:noFill/>
              <a:ln>
                <a:noFill/>
              </a:ln>
            </p:spPr>
          </p:pic>
        </p:grpSp>
      </p:grpSp>
      <p:sp>
        <p:nvSpPr>
          <p:cNvPr id="347" name="Google Shape;347;p26"/>
          <p:cNvSpPr txBox="1"/>
          <p:nvPr/>
        </p:nvSpPr>
        <p:spPr>
          <a:xfrm>
            <a:off x="2382" y="6536809"/>
            <a:ext cx="71985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Multimodal Object Detection via Probabilistic Ensembling, ECCV22 </a:t>
            </a:r>
            <a:endParaRPr/>
          </a:p>
        </p:txBody>
      </p:sp>
      <p:sp>
        <p:nvSpPr>
          <p:cNvPr id="348" name="Google Shape;348;p26"/>
          <p:cNvSpPr txBox="1"/>
          <p:nvPr/>
        </p:nvSpPr>
        <p:spPr>
          <a:xfrm>
            <a:off x="6826903" y="2139949"/>
            <a:ext cx="4526897" cy="3586681"/>
          </a:xfrm>
          <a:prstGeom prst="rect">
            <a:avLst/>
          </a:prstGeom>
          <a:noFill/>
          <a:ln>
            <a:noFill/>
          </a:ln>
        </p:spPr>
        <p:txBody>
          <a:bodyPr anchorCtr="0" anchor="t" bIns="121900" lIns="121900" spcFirstLastPara="1" rIns="121900" wrap="square" tIns="121900">
            <a:noAutofit/>
          </a:bodyPr>
          <a:lstStyle/>
          <a:p>
            <a:pPr indent="-431788" lvl="0" marL="609585" marR="0" rtl="0" algn="l">
              <a:spcBef>
                <a:spcPts val="0"/>
              </a:spcBef>
              <a:spcAft>
                <a:spcPts val="0"/>
              </a:spcAft>
              <a:buClr>
                <a:schemeClr val="dk1"/>
              </a:buClr>
              <a:buSzPts val="1500"/>
              <a:buFont typeface="Times New Roman"/>
              <a:buChar char="●"/>
            </a:pPr>
            <a:r>
              <a:rPr lang="en-US" sz="2000">
                <a:solidFill>
                  <a:schemeClr val="dk1"/>
                </a:solidFill>
                <a:latin typeface="Arial"/>
                <a:ea typeface="Arial"/>
                <a:cs typeface="Arial"/>
                <a:sym typeface="Arial"/>
              </a:rPr>
              <a:t>Pooling</a:t>
            </a:r>
            <a:endParaRPr/>
          </a:p>
          <a:p>
            <a:pPr indent="-431789" lvl="1" marL="1066785" marR="0" rtl="0" algn="l">
              <a:spcBef>
                <a:spcPts val="0"/>
              </a:spcBef>
              <a:spcAft>
                <a:spcPts val="0"/>
              </a:spcAft>
              <a:buClr>
                <a:schemeClr val="dk1"/>
              </a:buClr>
              <a:buSzPts val="1500"/>
              <a:buFont typeface="Times New Roman"/>
              <a:buChar char="●"/>
            </a:pPr>
            <a:r>
              <a:rPr b="0" i="0" lang="en-US" sz="2000" u="none" cap="none" strike="noStrike">
                <a:solidFill>
                  <a:schemeClr val="dk1"/>
                </a:solidFill>
                <a:latin typeface="Arial"/>
                <a:ea typeface="Arial"/>
                <a:cs typeface="Arial"/>
                <a:sym typeface="Arial"/>
              </a:rPr>
              <a:t>Pool all detections</a:t>
            </a:r>
            <a:endParaRPr/>
          </a:p>
          <a:p>
            <a:pPr indent="-431788" lvl="0" marL="609585" marR="0" rtl="0" algn="l">
              <a:spcBef>
                <a:spcPts val="0"/>
              </a:spcBef>
              <a:spcAft>
                <a:spcPts val="0"/>
              </a:spcAft>
              <a:buClr>
                <a:schemeClr val="dk1"/>
              </a:buClr>
              <a:buSzPts val="1500"/>
              <a:buFont typeface="Times New Roman"/>
              <a:buChar char="●"/>
            </a:pPr>
            <a:r>
              <a:rPr lang="en-US" sz="2000">
                <a:solidFill>
                  <a:schemeClr val="dk1"/>
                </a:solidFill>
                <a:latin typeface="Arial"/>
                <a:ea typeface="Arial"/>
                <a:cs typeface="Arial"/>
                <a:sym typeface="Arial"/>
              </a:rPr>
              <a:t>NMS</a:t>
            </a:r>
            <a:endParaRPr/>
          </a:p>
          <a:p>
            <a:pPr indent="-431789" lvl="1" marL="1066785" marR="0" rtl="0" algn="l">
              <a:spcBef>
                <a:spcPts val="0"/>
              </a:spcBef>
              <a:spcAft>
                <a:spcPts val="0"/>
              </a:spcAft>
              <a:buClr>
                <a:schemeClr val="dk1"/>
              </a:buClr>
              <a:buSzPts val="1500"/>
              <a:buFont typeface="Times New Roman"/>
              <a:buChar char="●"/>
            </a:pPr>
            <a:r>
              <a:rPr b="0" i="0" lang="en-US" sz="2000" u="none" cap="none" strike="noStrike">
                <a:solidFill>
                  <a:schemeClr val="dk1"/>
                </a:solidFill>
                <a:latin typeface="Arial"/>
                <a:ea typeface="Arial"/>
                <a:cs typeface="Arial"/>
                <a:sym typeface="Arial"/>
              </a:rPr>
              <a:t>Find overlapping boxes, assign highest scores</a:t>
            </a:r>
            <a:endParaRPr/>
          </a:p>
          <a:p>
            <a:pPr indent="-431788" lvl="0" marL="609585" marR="0" rtl="0" algn="l">
              <a:spcBef>
                <a:spcPts val="0"/>
              </a:spcBef>
              <a:spcAft>
                <a:spcPts val="0"/>
              </a:spcAft>
              <a:buClr>
                <a:schemeClr val="dk1"/>
              </a:buClr>
              <a:buSzPts val="1500"/>
              <a:buFont typeface="Times New Roman"/>
              <a:buChar char="●"/>
            </a:pPr>
            <a:r>
              <a:rPr lang="en-US" sz="2000">
                <a:solidFill>
                  <a:schemeClr val="dk1"/>
                </a:solidFill>
                <a:latin typeface="Arial"/>
                <a:ea typeface="Arial"/>
                <a:cs typeface="Arial"/>
                <a:sym typeface="Arial"/>
              </a:rPr>
              <a:t>Avg</a:t>
            </a:r>
            <a:endParaRPr/>
          </a:p>
          <a:p>
            <a:pPr indent="-431789" lvl="1" marL="1066785" marR="0" rtl="0" algn="l">
              <a:spcBef>
                <a:spcPts val="0"/>
              </a:spcBef>
              <a:spcAft>
                <a:spcPts val="0"/>
              </a:spcAft>
              <a:buClr>
                <a:schemeClr val="dk1"/>
              </a:buClr>
              <a:buSzPts val="1500"/>
              <a:buFont typeface="Times New Roman"/>
              <a:buChar char="●"/>
            </a:pPr>
            <a:r>
              <a:rPr b="0" i="0" lang="en-US" sz="2000" u="none" cap="none" strike="noStrike">
                <a:solidFill>
                  <a:schemeClr val="dk1"/>
                </a:solidFill>
                <a:latin typeface="Arial"/>
                <a:ea typeface="Arial"/>
                <a:cs typeface="Arial"/>
                <a:sym typeface="Arial"/>
              </a:rPr>
              <a:t>Find overlapping box, assign average scores</a:t>
            </a:r>
            <a:endParaRPr/>
          </a:p>
          <a:p>
            <a:pPr indent="-431788" lvl="0" marL="609585" marR="0" rtl="0" algn="l">
              <a:spcBef>
                <a:spcPts val="0"/>
              </a:spcBef>
              <a:spcAft>
                <a:spcPts val="0"/>
              </a:spcAft>
              <a:buClr>
                <a:schemeClr val="dk1"/>
              </a:buClr>
              <a:buSzPts val="1500"/>
              <a:buFont typeface="Times New Roman"/>
              <a:buChar char="●"/>
            </a:pPr>
            <a:r>
              <a:rPr lang="en-US" sz="2000">
                <a:solidFill>
                  <a:schemeClr val="dk1"/>
                </a:solidFill>
                <a:latin typeface="Arial"/>
                <a:ea typeface="Arial"/>
                <a:cs typeface="Arial"/>
                <a:sym typeface="Arial"/>
              </a:rPr>
              <a:t>ProbEn</a:t>
            </a:r>
            <a:endParaRPr sz="2000">
              <a:solidFill>
                <a:schemeClr val="dk1"/>
              </a:solidFill>
              <a:latin typeface="Arial"/>
              <a:ea typeface="Arial"/>
              <a:cs typeface="Arial"/>
              <a:sym typeface="Arial"/>
            </a:endParaRPr>
          </a:p>
          <a:p>
            <a:pPr indent="-431789" lvl="1" marL="1066785" marR="0" rtl="0" algn="l">
              <a:spcBef>
                <a:spcPts val="0"/>
              </a:spcBef>
              <a:spcAft>
                <a:spcPts val="0"/>
              </a:spcAft>
              <a:buClr>
                <a:schemeClr val="dk1"/>
              </a:buClr>
              <a:buSzPts val="1500"/>
              <a:buFont typeface="Times New Roman"/>
              <a:buChar char="●"/>
            </a:pPr>
            <a:r>
              <a:rPr b="0" i="0" lang="en-US" sz="2000" u="none" cap="none" strike="noStrike">
                <a:solidFill>
                  <a:schemeClr val="dk1"/>
                </a:solidFill>
                <a:latin typeface="Arial"/>
                <a:ea typeface="Arial"/>
                <a:cs typeface="Arial"/>
                <a:sym typeface="Arial"/>
              </a:rPr>
              <a:t>Find overlapping boxes, assign Bayesian scores</a:t>
            </a:r>
            <a:endParaRPr b="0" i="0" sz="2000" u="none" cap="none" strike="noStrike">
              <a:solidFill>
                <a:schemeClr val="dk1"/>
              </a:solidFill>
              <a:latin typeface="Arial"/>
              <a:ea typeface="Arial"/>
              <a:cs typeface="Arial"/>
              <a:sym typeface="Arial"/>
            </a:endParaRPr>
          </a:p>
          <a:p>
            <a:pPr indent="-336538" lvl="0" marL="609585" marR="0" rtl="0" algn="l">
              <a:spcBef>
                <a:spcPts val="0"/>
              </a:spcBef>
              <a:spcAft>
                <a:spcPts val="0"/>
              </a:spcAft>
              <a:buClr>
                <a:schemeClr val="dk1"/>
              </a:buClr>
              <a:buSzPts val="1500"/>
              <a:buFont typeface="Times New Roman"/>
              <a:buNone/>
            </a:pPr>
            <a:r>
              <a:t/>
            </a:r>
            <a:endParaRPr sz="2000">
              <a:solidFill>
                <a:schemeClr val="dk1"/>
              </a:solidFill>
              <a:latin typeface="Arial"/>
              <a:ea typeface="Arial"/>
              <a:cs typeface="Arial"/>
              <a:sym typeface="Arial"/>
            </a:endParaRPr>
          </a:p>
        </p:txBody>
      </p:sp>
      <p:sp>
        <p:nvSpPr>
          <p:cNvPr id="349" name="Google Shape;349;p26"/>
          <p:cNvSpPr txBox="1"/>
          <p:nvPr/>
        </p:nvSpPr>
        <p:spPr>
          <a:xfrm>
            <a:off x="430713" y="5950708"/>
            <a:ext cx="9541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Pooling</a:t>
            </a:r>
            <a:endParaRPr sz="1800">
              <a:solidFill>
                <a:schemeClr val="dk1"/>
              </a:solidFill>
              <a:latin typeface="Arial"/>
              <a:ea typeface="Arial"/>
              <a:cs typeface="Arial"/>
              <a:sym typeface="Arial"/>
            </a:endParaRPr>
          </a:p>
        </p:txBody>
      </p:sp>
      <p:sp>
        <p:nvSpPr>
          <p:cNvPr id="350" name="Google Shape;350;p26"/>
          <p:cNvSpPr txBox="1"/>
          <p:nvPr/>
        </p:nvSpPr>
        <p:spPr>
          <a:xfrm>
            <a:off x="2130577" y="5938008"/>
            <a:ext cx="6976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NMS</a:t>
            </a:r>
            <a:endParaRPr sz="1800">
              <a:solidFill>
                <a:schemeClr val="dk1"/>
              </a:solidFill>
              <a:latin typeface="Arial"/>
              <a:ea typeface="Arial"/>
              <a:cs typeface="Arial"/>
              <a:sym typeface="Arial"/>
            </a:endParaRPr>
          </a:p>
        </p:txBody>
      </p:sp>
      <p:sp>
        <p:nvSpPr>
          <p:cNvPr id="351" name="Google Shape;351;p26"/>
          <p:cNvSpPr txBox="1"/>
          <p:nvPr/>
        </p:nvSpPr>
        <p:spPr>
          <a:xfrm>
            <a:off x="3775099" y="5938008"/>
            <a:ext cx="5780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Avg</a:t>
            </a:r>
            <a:endParaRPr sz="1800">
              <a:solidFill>
                <a:schemeClr val="dk1"/>
              </a:solidFill>
              <a:latin typeface="Arial"/>
              <a:ea typeface="Arial"/>
              <a:cs typeface="Arial"/>
              <a:sym typeface="Arial"/>
            </a:endParaRPr>
          </a:p>
        </p:txBody>
      </p:sp>
      <p:sp>
        <p:nvSpPr>
          <p:cNvPr id="352" name="Google Shape;352;p26"/>
          <p:cNvSpPr txBox="1"/>
          <p:nvPr/>
        </p:nvSpPr>
        <p:spPr>
          <a:xfrm>
            <a:off x="5164333" y="5938008"/>
            <a:ext cx="9541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ProbEn</a:t>
            </a:r>
            <a:endParaRPr sz="1800">
              <a:solidFill>
                <a:schemeClr val="dk1"/>
              </a:solidFill>
              <a:latin typeface="Arial"/>
              <a:ea typeface="Arial"/>
              <a:cs typeface="Arial"/>
              <a:sym typeface="Arial"/>
            </a:endParaRPr>
          </a:p>
        </p:txBody>
      </p:sp>
      <p:grpSp>
        <p:nvGrpSpPr>
          <p:cNvPr id="353" name="Google Shape;353;p26"/>
          <p:cNvGrpSpPr/>
          <p:nvPr/>
        </p:nvGrpSpPr>
        <p:grpSpPr>
          <a:xfrm>
            <a:off x="157497" y="1500486"/>
            <a:ext cx="6239802" cy="4442331"/>
            <a:chOff x="157497" y="1500486"/>
            <a:chExt cx="6239802" cy="4442331"/>
          </a:xfrm>
        </p:grpSpPr>
        <p:grpSp>
          <p:nvGrpSpPr>
            <p:cNvPr id="354" name="Google Shape;354;p26"/>
            <p:cNvGrpSpPr/>
            <p:nvPr/>
          </p:nvGrpSpPr>
          <p:grpSpPr>
            <a:xfrm>
              <a:off x="157497" y="1500486"/>
              <a:ext cx="6239802" cy="4442331"/>
              <a:chOff x="157497" y="1740202"/>
              <a:chExt cx="6239802" cy="4442331"/>
            </a:xfrm>
          </p:grpSpPr>
          <p:grpSp>
            <p:nvGrpSpPr>
              <p:cNvPr id="355" name="Google Shape;355;p26"/>
              <p:cNvGrpSpPr/>
              <p:nvPr/>
            </p:nvGrpSpPr>
            <p:grpSpPr>
              <a:xfrm>
                <a:off x="1602680" y="1740202"/>
                <a:ext cx="3353581" cy="2582490"/>
                <a:chOff x="1116213" y="1430718"/>
                <a:chExt cx="3353581" cy="2582490"/>
              </a:xfrm>
            </p:grpSpPr>
            <p:grpSp>
              <p:nvGrpSpPr>
                <p:cNvPr id="356" name="Google Shape;356;p26"/>
                <p:cNvGrpSpPr/>
                <p:nvPr/>
              </p:nvGrpSpPr>
              <p:grpSpPr>
                <a:xfrm>
                  <a:off x="1116213" y="1430718"/>
                  <a:ext cx="3353581" cy="1880703"/>
                  <a:chOff x="1116213" y="1430718"/>
                  <a:chExt cx="3353581" cy="1880703"/>
                </a:xfrm>
              </p:grpSpPr>
              <p:pic>
                <p:nvPicPr>
                  <p:cNvPr id="357" name="Google Shape;357;p26"/>
                  <p:cNvPicPr preferRelativeResize="0"/>
                  <p:nvPr/>
                </p:nvPicPr>
                <p:blipFill rotWithShape="1">
                  <a:blip r:embed="rId8">
                    <a:alphaModFix/>
                  </a:blip>
                  <a:srcRect b="0" l="0" r="0" t="0"/>
                  <a:stretch/>
                </p:blipFill>
                <p:spPr>
                  <a:xfrm>
                    <a:off x="1244478" y="1553984"/>
                    <a:ext cx="1483823" cy="1644746"/>
                  </a:xfrm>
                  <a:prstGeom prst="rect">
                    <a:avLst/>
                  </a:prstGeom>
                  <a:noFill/>
                  <a:ln>
                    <a:noFill/>
                  </a:ln>
                </p:spPr>
              </p:pic>
              <p:pic>
                <p:nvPicPr>
                  <p:cNvPr id="358" name="Google Shape;358;p26"/>
                  <p:cNvPicPr preferRelativeResize="0"/>
                  <p:nvPr/>
                </p:nvPicPr>
                <p:blipFill rotWithShape="1">
                  <a:blip r:embed="rId9">
                    <a:alphaModFix/>
                  </a:blip>
                  <a:srcRect b="0" l="0" r="0" t="0"/>
                  <a:stretch/>
                </p:blipFill>
                <p:spPr>
                  <a:xfrm>
                    <a:off x="2837863" y="1557204"/>
                    <a:ext cx="1480918" cy="1641526"/>
                  </a:xfrm>
                  <a:prstGeom prst="rect">
                    <a:avLst/>
                  </a:prstGeom>
                  <a:noFill/>
                  <a:ln>
                    <a:noFill/>
                  </a:ln>
                </p:spPr>
              </p:pic>
              <p:sp>
                <p:nvSpPr>
                  <p:cNvPr id="359" name="Google Shape;359;p26"/>
                  <p:cNvSpPr/>
                  <p:nvPr/>
                </p:nvSpPr>
                <p:spPr>
                  <a:xfrm>
                    <a:off x="1116213" y="1430718"/>
                    <a:ext cx="3353581" cy="1880703"/>
                  </a:xfrm>
                  <a:prstGeom prst="rect">
                    <a:avLst/>
                  </a:prstGeom>
                  <a:noFill/>
                  <a:ln cap="flat" cmpd="sng" w="38100">
                    <a:solidFill>
                      <a:srgbClr val="0070C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60" name="Google Shape;360;p26"/>
                <p:cNvSpPr/>
                <p:nvPr/>
              </p:nvSpPr>
              <p:spPr>
                <a:xfrm>
                  <a:off x="2543499" y="3409354"/>
                  <a:ext cx="434864" cy="603854"/>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61" name="Google Shape;361;p26"/>
              <p:cNvGrpSpPr/>
              <p:nvPr/>
            </p:nvGrpSpPr>
            <p:grpSpPr>
              <a:xfrm>
                <a:off x="157497" y="4377014"/>
                <a:ext cx="6239802" cy="1805519"/>
                <a:chOff x="332117" y="4007849"/>
                <a:chExt cx="7023898" cy="2011959"/>
              </a:xfrm>
            </p:grpSpPr>
            <p:pic>
              <p:nvPicPr>
                <p:cNvPr id="362" name="Google Shape;362;p26"/>
                <p:cNvPicPr preferRelativeResize="0"/>
                <p:nvPr/>
              </p:nvPicPr>
              <p:blipFill rotWithShape="1">
                <a:blip r:embed="rId10">
                  <a:alphaModFix/>
                </a:blip>
                <a:srcRect b="0" l="0" r="0" t="0"/>
                <a:stretch/>
              </p:blipFill>
              <p:spPr>
                <a:xfrm>
                  <a:off x="332117" y="4013208"/>
                  <a:ext cx="1689100" cy="2006600"/>
                </a:xfrm>
                <a:prstGeom prst="rect">
                  <a:avLst/>
                </a:prstGeom>
                <a:noFill/>
                <a:ln>
                  <a:noFill/>
                </a:ln>
              </p:spPr>
            </p:pic>
            <p:pic>
              <p:nvPicPr>
                <p:cNvPr id="363" name="Google Shape;363;p26"/>
                <p:cNvPicPr preferRelativeResize="0"/>
                <p:nvPr/>
              </p:nvPicPr>
              <p:blipFill rotWithShape="1">
                <a:blip r:embed="rId11">
                  <a:alphaModFix/>
                </a:blip>
                <a:srcRect b="0" l="0" r="0" t="0"/>
                <a:stretch/>
              </p:blipFill>
              <p:spPr>
                <a:xfrm>
                  <a:off x="2103285" y="4013208"/>
                  <a:ext cx="1701800" cy="2006600"/>
                </a:xfrm>
                <a:prstGeom prst="rect">
                  <a:avLst/>
                </a:prstGeom>
                <a:noFill/>
                <a:ln>
                  <a:noFill/>
                </a:ln>
              </p:spPr>
            </p:pic>
            <p:pic>
              <p:nvPicPr>
                <p:cNvPr id="364" name="Google Shape;364;p26"/>
                <p:cNvPicPr preferRelativeResize="0"/>
                <p:nvPr/>
              </p:nvPicPr>
              <p:blipFill rotWithShape="1">
                <a:blip r:embed="rId12">
                  <a:alphaModFix/>
                </a:blip>
                <a:srcRect b="0" l="0" r="0" t="0"/>
                <a:stretch/>
              </p:blipFill>
              <p:spPr>
                <a:xfrm>
                  <a:off x="3878749" y="4007849"/>
                  <a:ext cx="1701800" cy="2006600"/>
                </a:xfrm>
                <a:prstGeom prst="rect">
                  <a:avLst/>
                </a:prstGeom>
                <a:noFill/>
                <a:ln>
                  <a:noFill/>
                </a:ln>
              </p:spPr>
            </p:pic>
            <p:pic>
              <p:nvPicPr>
                <p:cNvPr id="365" name="Google Shape;365;p26"/>
                <p:cNvPicPr preferRelativeResize="0"/>
                <p:nvPr/>
              </p:nvPicPr>
              <p:blipFill rotWithShape="1">
                <a:blip r:embed="rId13">
                  <a:alphaModFix/>
                </a:blip>
                <a:srcRect b="0" l="0" r="0" t="0"/>
                <a:stretch/>
              </p:blipFill>
              <p:spPr>
                <a:xfrm>
                  <a:off x="5654215" y="4007849"/>
                  <a:ext cx="1701800" cy="2006600"/>
                </a:xfrm>
                <a:prstGeom prst="rect">
                  <a:avLst/>
                </a:prstGeom>
                <a:noFill/>
                <a:ln>
                  <a:noFill/>
                </a:ln>
              </p:spPr>
            </p:pic>
          </p:grpSp>
        </p:grpSp>
        <p:sp>
          <p:nvSpPr>
            <p:cNvPr id="366" name="Google Shape;366;p26"/>
            <p:cNvSpPr txBox="1"/>
            <p:nvPr/>
          </p:nvSpPr>
          <p:spPr>
            <a:xfrm>
              <a:off x="2595762" y="2969533"/>
              <a:ext cx="696006" cy="3479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C000"/>
                  </a:solidFill>
                  <a:latin typeface="Arial"/>
                  <a:ea typeface="Arial"/>
                  <a:cs typeface="Arial"/>
                  <a:sym typeface="Arial"/>
                </a:rPr>
                <a:t>RGB</a:t>
              </a:r>
              <a:endParaRPr sz="1800">
                <a:solidFill>
                  <a:srgbClr val="FFC000"/>
                </a:solidFill>
                <a:latin typeface="Arial"/>
                <a:ea typeface="Arial"/>
                <a:cs typeface="Arial"/>
                <a:sym typeface="Arial"/>
              </a:endParaRPr>
            </a:p>
          </p:txBody>
        </p:sp>
        <p:sp>
          <p:nvSpPr>
            <p:cNvPr id="367" name="Google Shape;367;p26"/>
            <p:cNvSpPr txBox="1"/>
            <p:nvPr/>
          </p:nvSpPr>
          <p:spPr>
            <a:xfrm>
              <a:off x="3837557" y="2969532"/>
              <a:ext cx="1047918" cy="3479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C000"/>
                  </a:solidFill>
                  <a:latin typeface="Arial"/>
                  <a:ea typeface="Arial"/>
                  <a:cs typeface="Arial"/>
                  <a:sym typeface="Arial"/>
                </a:rPr>
                <a:t>Thermal</a:t>
              </a:r>
              <a:endParaRPr sz="1800">
                <a:solidFill>
                  <a:srgbClr val="FFC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8" st="8"/>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sz="4400"/>
              <a:t>Probabilistic Ensemble (ProbEn)</a:t>
            </a:r>
            <a:endParaRPr/>
          </a:p>
        </p:txBody>
      </p:sp>
      <p:sp>
        <p:nvSpPr>
          <p:cNvPr id="374" name="Google Shape;37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375" name="Google Shape;375;p27"/>
          <p:cNvGrpSpPr/>
          <p:nvPr/>
        </p:nvGrpSpPr>
        <p:grpSpPr>
          <a:xfrm>
            <a:off x="8334375" y="43887"/>
            <a:ext cx="3857625" cy="637150"/>
            <a:chOff x="0" y="6220850"/>
            <a:chExt cx="3857625" cy="637150"/>
          </a:xfrm>
        </p:grpSpPr>
        <p:pic>
          <p:nvPicPr>
            <p:cNvPr descr="Logo, company name&#10;&#10;Description automatically generated" id="376" name="Google Shape;376;p27"/>
            <p:cNvPicPr preferRelativeResize="0"/>
            <p:nvPr/>
          </p:nvPicPr>
          <p:blipFill rotWithShape="1">
            <a:blip r:embed="rId3">
              <a:alphaModFix/>
            </a:blip>
            <a:srcRect b="0" l="0" r="0" t="0"/>
            <a:stretch/>
          </p:blipFill>
          <p:spPr>
            <a:xfrm>
              <a:off x="0" y="6220850"/>
              <a:ext cx="1114425" cy="637150"/>
            </a:xfrm>
            <a:prstGeom prst="rect">
              <a:avLst/>
            </a:prstGeom>
            <a:noFill/>
            <a:ln>
              <a:noFill/>
            </a:ln>
          </p:spPr>
        </p:pic>
        <p:grpSp>
          <p:nvGrpSpPr>
            <p:cNvPr id="377" name="Google Shape;377;p27"/>
            <p:cNvGrpSpPr/>
            <p:nvPr/>
          </p:nvGrpSpPr>
          <p:grpSpPr>
            <a:xfrm>
              <a:off x="1114425" y="6311900"/>
              <a:ext cx="2743200" cy="546100"/>
              <a:chOff x="2843190" y="172589"/>
              <a:chExt cx="6885804" cy="1447594"/>
            </a:xfrm>
          </p:grpSpPr>
          <p:pic>
            <p:nvPicPr>
              <p:cNvPr id="378" name="Google Shape;378;p27"/>
              <p:cNvPicPr preferRelativeResize="0"/>
              <p:nvPr/>
            </p:nvPicPr>
            <p:blipFill rotWithShape="1">
              <a:blip r:embed="rId4">
                <a:alphaModFix/>
              </a:blip>
              <a:srcRect b="0" l="0" r="0" t="0"/>
              <a:stretch/>
            </p:blipFill>
            <p:spPr>
              <a:xfrm>
                <a:off x="4601388" y="172589"/>
                <a:ext cx="1433311" cy="1445255"/>
              </a:xfrm>
              <a:prstGeom prst="rect">
                <a:avLst/>
              </a:prstGeom>
              <a:noFill/>
              <a:ln>
                <a:noFill/>
              </a:ln>
            </p:spPr>
          </p:pic>
          <p:pic>
            <p:nvPicPr>
              <p:cNvPr id="379" name="Google Shape;379;p27"/>
              <p:cNvPicPr preferRelativeResize="0"/>
              <p:nvPr/>
            </p:nvPicPr>
            <p:blipFill rotWithShape="1">
              <a:blip r:embed="rId5">
                <a:alphaModFix/>
              </a:blip>
              <a:srcRect b="0" l="0" r="0" t="0"/>
              <a:stretch/>
            </p:blipFill>
            <p:spPr>
              <a:xfrm>
                <a:off x="2843190" y="176747"/>
                <a:ext cx="1443436" cy="1443436"/>
              </a:xfrm>
              <a:prstGeom prst="rect">
                <a:avLst/>
              </a:prstGeom>
              <a:noFill/>
              <a:ln>
                <a:noFill/>
              </a:ln>
            </p:spPr>
          </p:pic>
          <p:pic>
            <p:nvPicPr>
              <p:cNvPr descr="Texas A&amp;M University - Wikipedia" id="380" name="Google Shape;380;p27"/>
              <p:cNvPicPr preferRelativeResize="0"/>
              <p:nvPr/>
            </p:nvPicPr>
            <p:blipFill rotWithShape="1">
              <a:blip r:embed="rId6">
                <a:alphaModFix/>
              </a:blip>
              <a:srcRect b="0" l="0" r="0" t="0"/>
              <a:stretch/>
            </p:blipFill>
            <p:spPr>
              <a:xfrm>
                <a:off x="8283740" y="172589"/>
                <a:ext cx="1445254" cy="1445254"/>
              </a:xfrm>
              <a:prstGeom prst="rect">
                <a:avLst/>
              </a:prstGeom>
              <a:noFill/>
              <a:ln>
                <a:noFill/>
              </a:ln>
            </p:spPr>
          </p:pic>
          <p:pic>
            <p:nvPicPr>
              <p:cNvPr descr="Argo AI - Wikipedia" id="381" name="Google Shape;381;p27"/>
              <p:cNvPicPr preferRelativeResize="0"/>
              <p:nvPr/>
            </p:nvPicPr>
            <p:blipFill rotWithShape="1">
              <a:blip r:embed="rId7">
                <a:alphaModFix/>
              </a:blip>
              <a:srcRect b="0" l="0" r="0" t="0"/>
              <a:stretch/>
            </p:blipFill>
            <p:spPr>
              <a:xfrm>
                <a:off x="6293202" y="331986"/>
                <a:ext cx="1732035" cy="1032054"/>
              </a:xfrm>
              <a:prstGeom prst="rect">
                <a:avLst/>
              </a:prstGeom>
              <a:noFill/>
              <a:ln>
                <a:noFill/>
              </a:ln>
            </p:spPr>
          </p:pic>
        </p:grpSp>
      </p:grpSp>
      <p:sp>
        <p:nvSpPr>
          <p:cNvPr id="382" name="Google Shape;382;p27"/>
          <p:cNvSpPr txBox="1"/>
          <p:nvPr/>
        </p:nvSpPr>
        <p:spPr>
          <a:xfrm>
            <a:off x="2382" y="6536809"/>
            <a:ext cx="71985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Multimodal Object Detection via Probabilistic Ensembling, ECCV22 </a:t>
            </a:r>
            <a:endParaRPr/>
          </a:p>
        </p:txBody>
      </p:sp>
      <p:sp>
        <p:nvSpPr>
          <p:cNvPr id="383" name="Google Shape;383;p27"/>
          <p:cNvSpPr txBox="1"/>
          <p:nvPr/>
        </p:nvSpPr>
        <p:spPr>
          <a:xfrm>
            <a:off x="4995531" y="1356634"/>
            <a:ext cx="5505600" cy="4918317"/>
          </a:xfrm>
          <a:prstGeom prst="rect">
            <a:avLst/>
          </a:prstGeom>
          <a:noFill/>
          <a:ln>
            <a:noFill/>
          </a:ln>
        </p:spPr>
        <p:txBody>
          <a:bodyPr anchorCtr="0" anchor="t" bIns="121900" lIns="121900" spcFirstLastPara="1" rIns="121900" wrap="square" tIns="121900">
            <a:noAutofit/>
          </a:bodyPr>
          <a:lstStyle/>
          <a:p>
            <a:pPr indent="-431788" lvl="0" marL="609585" marR="0" rtl="0" algn="l">
              <a:spcBef>
                <a:spcPts val="0"/>
              </a:spcBef>
              <a:spcAft>
                <a:spcPts val="0"/>
              </a:spcAft>
              <a:buClr>
                <a:schemeClr val="dk1"/>
              </a:buClr>
              <a:buSzPts val="1500"/>
              <a:buFont typeface="Times New Roman"/>
              <a:buChar char="●"/>
            </a:pPr>
            <a:r>
              <a:rPr lang="en-US" sz="2000">
                <a:solidFill>
                  <a:schemeClr val="dk1"/>
                </a:solidFill>
                <a:latin typeface="Arial"/>
                <a:ea typeface="Arial"/>
                <a:cs typeface="Arial"/>
                <a:sym typeface="Arial"/>
              </a:rPr>
              <a:t>Assume conditional independence</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431788" lvl="0" marL="609585" marR="0" rtl="0" algn="l">
              <a:spcBef>
                <a:spcPts val="0"/>
              </a:spcBef>
              <a:spcAft>
                <a:spcPts val="0"/>
              </a:spcAft>
              <a:buClr>
                <a:schemeClr val="dk1"/>
              </a:buClr>
              <a:buSzPts val="1500"/>
              <a:buFont typeface="Times New Roman"/>
              <a:buChar char="●"/>
            </a:pPr>
            <a:r>
              <a:rPr lang="en-US" sz="2000">
                <a:solidFill>
                  <a:schemeClr val="dk1"/>
                </a:solidFill>
                <a:latin typeface="Arial"/>
                <a:ea typeface="Arial"/>
                <a:cs typeface="Arial"/>
                <a:sym typeface="Arial"/>
              </a:rPr>
              <a:t>Given multimodal measurement</a:t>
            </a:r>
            <a:endParaRPr/>
          </a:p>
          <a:p>
            <a:pPr indent="-336538" lvl="0" marL="609585" marR="0" rtl="0" algn="l">
              <a:spcBef>
                <a:spcPts val="0"/>
              </a:spcBef>
              <a:spcAft>
                <a:spcPts val="0"/>
              </a:spcAft>
              <a:buClr>
                <a:schemeClr val="dk1"/>
              </a:buClr>
              <a:buSzPts val="1500"/>
              <a:buFont typeface="Times New Roman"/>
              <a:buNone/>
            </a:pPr>
            <a:r>
              <a:t/>
            </a:r>
            <a:endParaRPr sz="2000">
              <a:solidFill>
                <a:schemeClr val="dk1"/>
              </a:solidFill>
              <a:latin typeface="Arial"/>
              <a:ea typeface="Arial"/>
              <a:cs typeface="Arial"/>
              <a:sym typeface="Arial"/>
            </a:endParaRPr>
          </a:p>
          <a:p>
            <a:pPr indent="-336538" lvl="0" marL="609585" marR="0" rtl="0" algn="l">
              <a:spcBef>
                <a:spcPts val="0"/>
              </a:spcBef>
              <a:spcAft>
                <a:spcPts val="0"/>
              </a:spcAft>
              <a:buClr>
                <a:schemeClr val="dk1"/>
              </a:buClr>
              <a:buSzPts val="1500"/>
              <a:buFont typeface="Times New Roman"/>
              <a:buNone/>
            </a:pPr>
            <a:r>
              <a:t/>
            </a:r>
            <a:endParaRPr sz="2000">
              <a:solidFill>
                <a:schemeClr val="dk1"/>
              </a:solidFill>
              <a:latin typeface="Arial"/>
              <a:ea typeface="Arial"/>
              <a:cs typeface="Arial"/>
              <a:sym typeface="Arial"/>
            </a:endParaRPr>
          </a:p>
          <a:p>
            <a:pPr indent="-336538" lvl="0" marL="609585" marR="0" rtl="0" algn="l">
              <a:spcBef>
                <a:spcPts val="0"/>
              </a:spcBef>
              <a:spcAft>
                <a:spcPts val="0"/>
              </a:spcAft>
              <a:buClr>
                <a:schemeClr val="dk1"/>
              </a:buClr>
              <a:buSzPts val="1500"/>
              <a:buFont typeface="Times New Roman"/>
              <a:buNone/>
            </a:pPr>
            <a:r>
              <a:t/>
            </a:r>
            <a:endParaRPr sz="2000">
              <a:solidFill>
                <a:schemeClr val="dk1"/>
              </a:solidFill>
              <a:latin typeface="Arial"/>
              <a:ea typeface="Arial"/>
              <a:cs typeface="Arial"/>
              <a:sym typeface="Arial"/>
            </a:endParaRPr>
          </a:p>
          <a:p>
            <a:pPr indent="-431788" lvl="0" marL="609585" marR="0" rtl="0" algn="l">
              <a:spcBef>
                <a:spcPts val="0"/>
              </a:spcBef>
              <a:spcAft>
                <a:spcPts val="0"/>
              </a:spcAft>
              <a:buClr>
                <a:schemeClr val="dk1"/>
              </a:buClr>
              <a:buSzPts val="1500"/>
              <a:buFont typeface="Times New Roman"/>
              <a:buChar char="●"/>
            </a:pPr>
            <a:r>
              <a:rPr lang="en-US" sz="2000">
                <a:solidFill>
                  <a:schemeClr val="dk1"/>
                </a:solidFill>
                <a:latin typeface="Arial"/>
                <a:ea typeface="Arial"/>
                <a:cs typeface="Arial"/>
                <a:sym typeface="Arial"/>
              </a:rPr>
              <a:t>Bayes rule</a:t>
            </a:r>
            <a:endParaRPr/>
          </a:p>
          <a:p>
            <a:pPr indent="-336538" lvl="0" marL="609585" marR="0" rtl="0" algn="l">
              <a:spcBef>
                <a:spcPts val="0"/>
              </a:spcBef>
              <a:spcAft>
                <a:spcPts val="0"/>
              </a:spcAft>
              <a:buClr>
                <a:schemeClr val="dk1"/>
              </a:buClr>
              <a:buSzPts val="1500"/>
              <a:buFont typeface="Times New Roman"/>
              <a:buNone/>
            </a:pPr>
            <a:r>
              <a:t/>
            </a:r>
            <a:endParaRPr sz="2000">
              <a:solidFill>
                <a:schemeClr val="dk1"/>
              </a:solidFill>
              <a:latin typeface="Arial"/>
              <a:ea typeface="Arial"/>
              <a:cs typeface="Arial"/>
              <a:sym typeface="Arial"/>
            </a:endParaRPr>
          </a:p>
          <a:p>
            <a:pPr indent="-336538" lvl="0" marL="609585" marR="0" rtl="0" algn="l">
              <a:spcBef>
                <a:spcPts val="0"/>
              </a:spcBef>
              <a:spcAft>
                <a:spcPts val="0"/>
              </a:spcAft>
              <a:buClr>
                <a:schemeClr val="dk1"/>
              </a:buClr>
              <a:buSzPts val="1500"/>
              <a:buFont typeface="Times New Roman"/>
              <a:buNone/>
            </a:pPr>
            <a:r>
              <a:t/>
            </a:r>
            <a:endParaRPr sz="2000">
              <a:solidFill>
                <a:schemeClr val="dk1"/>
              </a:solidFill>
              <a:latin typeface="Arial"/>
              <a:ea typeface="Arial"/>
              <a:cs typeface="Arial"/>
              <a:sym typeface="Arial"/>
            </a:endParaRPr>
          </a:p>
          <a:p>
            <a:pPr indent="-336538" lvl="0" marL="609585" marR="0" rtl="0" algn="l">
              <a:spcBef>
                <a:spcPts val="0"/>
              </a:spcBef>
              <a:spcAft>
                <a:spcPts val="0"/>
              </a:spcAft>
              <a:buClr>
                <a:schemeClr val="dk1"/>
              </a:buClr>
              <a:buSzPts val="1500"/>
              <a:buFont typeface="Times New Roman"/>
              <a:buNone/>
            </a:pPr>
            <a:r>
              <a:t/>
            </a:r>
            <a:endParaRPr sz="2000">
              <a:solidFill>
                <a:schemeClr val="dk1"/>
              </a:solidFill>
              <a:latin typeface="Arial"/>
              <a:ea typeface="Arial"/>
              <a:cs typeface="Arial"/>
              <a:sym typeface="Arial"/>
            </a:endParaRPr>
          </a:p>
          <a:p>
            <a:pPr indent="-336538" lvl="0" marL="609585" marR="0" rtl="0" algn="l">
              <a:spcBef>
                <a:spcPts val="0"/>
              </a:spcBef>
              <a:spcAft>
                <a:spcPts val="0"/>
              </a:spcAft>
              <a:buClr>
                <a:schemeClr val="dk1"/>
              </a:buClr>
              <a:buSzPts val="1500"/>
              <a:buFont typeface="Times New Roman"/>
              <a:buNone/>
            </a:pPr>
            <a:r>
              <a:t/>
            </a:r>
            <a:endParaRPr sz="2000">
              <a:solidFill>
                <a:schemeClr val="dk1"/>
              </a:solidFill>
              <a:latin typeface="Times New Roman"/>
              <a:ea typeface="Times New Roman"/>
              <a:cs typeface="Times New Roman"/>
              <a:sym typeface="Times New Roman"/>
            </a:endParaRPr>
          </a:p>
          <a:p>
            <a:pPr indent="-336538" lvl="0" marL="609585" marR="0" rtl="0" algn="l">
              <a:spcBef>
                <a:spcPts val="0"/>
              </a:spcBef>
              <a:spcAft>
                <a:spcPts val="0"/>
              </a:spcAft>
              <a:buClr>
                <a:schemeClr val="dk1"/>
              </a:buClr>
              <a:buSzPts val="1500"/>
              <a:buFont typeface="Times New Roman"/>
              <a:buNone/>
            </a:pPr>
            <a:r>
              <a:t/>
            </a:r>
            <a:endParaRPr sz="2000">
              <a:solidFill>
                <a:schemeClr val="dk1"/>
              </a:solidFill>
              <a:latin typeface="Times New Roman"/>
              <a:ea typeface="Times New Roman"/>
              <a:cs typeface="Times New Roman"/>
              <a:sym typeface="Times New Roman"/>
            </a:endParaRPr>
          </a:p>
          <a:p>
            <a:pPr indent="-336538" lvl="0" marL="609585" marR="0" rtl="0" algn="l">
              <a:spcBef>
                <a:spcPts val="0"/>
              </a:spcBef>
              <a:spcAft>
                <a:spcPts val="0"/>
              </a:spcAft>
              <a:buClr>
                <a:schemeClr val="dk1"/>
              </a:buClr>
              <a:buSzPts val="1500"/>
              <a:buFont typeface="Times New Roman"/>
              <a:buNone/>
            </a:pPr>
            <a:r>
              <a:t/>
            </a:r>
            <a:endParaRPr sz="2000">
              <a:solidFill>
                <a:schemeClr val="dk1"/>
              </a:solidFill>
              <a:latin typeface="Times New Roman"/>
              <a:ea typeface="Times New Roman"/>
              <a:cs typeface="Times New Roman"/>
              <a:sym typeface="Times New Roman"/>
            </a:endParaRPr>
          </a:p>
          <a:p>
            <a:pPr indent="-336538" lvl="0" marL="609585" marR="0" rtl="0" algn="l">
              <a:spcBef>
                <a:spcPts val="0"/>
              </a:spcBef>
              <a:spcAft>
                <a:spcPts val="0"/>
              </a:spcAft>
              <a:buClr>
                <a:schemeClr val="dk1"/>
              </a:buClr>
              <a:buSzPts val="1500"/>
              <a:buFont typeface="Times New Roman"/>
              <a:buNone/>
            </a:pPr>
            <a:r>
              <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609585"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nvGrpSpPr>
          <p:cNvPr id="384" name="Google Shape;384;p27"/>
          <p:cNvGrpSpPr/>
          <p:nvPr/>
        </p:nvGrpSpPr>
        <p:grpSpPr>
          <a:xfrm>
            <a:off x="1047656" y="1664074"/>
            <a:ext cx="3754774" cy="4828801"/>
            <a:chOff x="1642240" y="1396298"/>
            <a:chExt cx="3754774" cy="4828801"/>
          </a:xfrm>
        </p:grpSpPr>
        <p:sp>
          <p:nvSpPr>
            <p:cNvPr id="385" name="Google Shape;385;p27"/>
            <p:cNvSpPr txBox="1"/>
            <p:nvPr/>
          </p:nvSpPr>
          <p:spPr>
            <a:xfrm>
              <a:off x="4207846" y="5121391"/>
              <a:ext cx="1189168" cy="509724"/>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ProbEn</a:t>
              </a:r>
              <a:endParaRPr sz="2000">
                <a:solidFill>
                  <a:schemeClr val="dk1"/>
                </a:solidFill>
                <a:latin typeface="Arial"/>
                <a:ea typeface="Arial"/>
                <a:cs typeface="Arial"/>
                <a:sym typeface="Arial"/>
              </a:endParaRPr>
            </a:p>
          </p:txBody>
        </p:sp>
        <p:grpSp>
          <p:nvGrpSpPr>
            <p:cNvPr id="386" name="Google Shape;386;p27"/>
            <p:cNvGrpSpPr/>
            <p:nvPr/>
          </p:nvGrpSpPr>
          <p:grpSpPr>
            <a:xfrm>
              <a:off x="1690745" y="1951673"/>
              <a:ext cx="3353581" cy="4273426"/>
              <a:chOff x="871625" y="1811119"/>
              <a:chExt cx="3299604" cy="4536269"/>
            </a:xfrm>
          </p:grpSpPr>
          <p:grpSp>
            <p:nvGrpSpPr>
              <p:cNvPr id="387" name="Google Shape;387;p27"/>
              <p:cNvGrpSpPr/>
              <p:nvPr/>
            </p:nvGrpSpPr>
            <p:grpSpPr>
              <a:xfrm>
                <a:off x="871625" y="1811119"/>
                <a:ext cx="3299604" cy="1996378"/>
                <a:chOff x="789292" y="1989835"/>
                <a:chExt cx="3299604" cy="1996378"/>
              </a:xfrm>
            </p:grpSpPr>
            <p:grpSp>
              <p:nvGrpSpPr>
                <p:cNvPr id="388" name="Google Shape;388;p27"/>
                <p:cNvGrpSpPr/>
                <p:nvPr/>
              </p:nvGrpSpPr>
              <p:grpSpPr>
                <a:xfrm>
                  <a:off x="947597" y="2093791"/>
                  <a:ext cx="1491497" cy="1775240"/>
                  <a:chOff x="993863" y="2156333"/>
                  <a:chExt cx="1491497" cy="1775240"/>
                </a:xfrm>
              </p:grpSpPr>
              <p:pic>
                <p:nvPicPr>
                  <p:cNvPr id="389" name="Google Shape;389;p27"/>
                  <p:cNvPicPr preferRelativeResize="0"/>
                  <p:nvPr/>
                </p:nvPicPr>
                <p:blipFill rotWithShape="1">
                  <a:blip r:embed="rId8">
                    <a:alphaModFix/>
                  </a:blip>
                  <a:srcRect b="0" l="0" r="0" t="0"/>
                  <a:stretch/>
                </p:blipFill>
                <p:spPr>
                  <a:xfrm>
                    <a:off x="993863" y="2156333"/>
                    <a:ext cx="1459940" cy="1745908"/>
                  </a:xfrm>
                  <a:prstGeom prst="rect">
                    <a:avLst/>
                  </a:prstGeom>
                  <a:noFill/>
                  <a:ln>
                    <a:noFill/>
                  </a:ln>
                </p:spPr>
              </p:pic>
              <p:sp>
                <p:nvSpPr>
                  <p:cNvPr id="390" name="Google Shape;390;p27"/>
                  <p:cNvSpPr txBox="1"/>
                  <p:nvPr/>
                </p:nvSpPr>
                <p:spPr>
                  <a:xfrm>
                    <a:off x="1800557" y="3562241"/>
                    <a:ext cx="68480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C000"/>
                        </a:solidFill>
                        <a:latin typeface="Arial"/>
                        <a:ea typeface="Arial"/>
                        <a:cs typeface="Arial"/>
                        <a:sym typeface="Arial"/>
                      </a:rPr>
                      <a:t>RGB</a:t>
                    </a:r>
                    <a:endParaRPr sz="1800">
                      <a:solidFill>
                        <a:srgbClr val="FFC000"/>
                      </a:solidFill>
                      <a:latin typeface="Arial"/>
                      <a:ea typeface="Arial"/>
                      <a:cs typeface="Arial"/>
                      <a:sym typeface="Arial"/>
                    </a:endParaRPr>
                  </a:p>
                </p:txBody>
              </p:sp>
            </p:grpSp>
            <p:grpSp>
              <p:nvGrpSpPr>
                <p:cNvPr id="391" name="Google Shape;391;p27"/>
                <p:cNvGrpSpPr/>
                <p:nvPr/>
              </p:nvGrpSpPr>
              <p:grpSpPr>
                <a:xfrm>
                  <a:off x="2515336" y="2097210"/>
                  <a:ext cx="1491814" cy="1771821"/>
                  <a:chOff x="2645990" y="2352958"/>
                  <a:chExt cx="1491814" cy="1771821"/>
                </a:xfrm>
              </p:grpSpPr>
              <p:pic>
                <p:nvPicPr>
                  <p:cNvPr id="392" name="Google Shape;392;p27"/>
                  <p:cNvPicPr preferRelativeResize="0"/>
                  <p:nvPr/>
                </p:nvPicPr>
                <p:blipFill rotWithShape="1">
                  <a:blip r:embed="rId9">
                    <a:alphaModFix/>
                  </a:blip>
                  <a:srcRect b="0" l="0" r="0" t="0"/>
                  <a:stretch/>
                </p:blipFill>
                <p:spPr>
                  <a:xfrm>
                    <a:off x="2645990" y="2352958"/>
                    <a:ext cx="1457082" cy="1742490"/>
                  </a:xfrm>
                  <a:prstGeom prst="rect">
                    <a:avLst/>
                  </a:prstGeom>
                  <a:noFill/>
                  <a:ln>
                    <a:noFill/>
                  </a:ln>
                </p:spPr>
              </p:pic>
              <p:sp>
                <p:nvSpPr>
                  <p:cNvPr id="393" name="Google Shape;393;p27"/>
                  <p:cNvSpPr txBox="1"/>
                  <p:nvPr/>
                </p:nvSpPr>
                <p:spPr>
                  <a:xfrm>
                    <a:off x="3106753" y="3755447"/>
                    <a:ext cx="10310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C000"/>
                        </a:solidFill>
                        <a:latin typeface="Arial"/>
                        <a:ea typeface="Arial"/>
                        <a:cs typeface="Arial"/>
                        <a:sym typeface="Arial"/>
                      </a:rPr>
                      <a:t>Thermal</a:t>
                    </a:r>
                    <a:endParaRPr sz="1800">
                      <a:solidFill>
                        <a:srgbClr val="FFC000"/>
                      </a:solidFill>
                      <a:latin typeface="Arial"/>
                      <a:ea typeface="Arial"/>
                      <a:cs typeface="Arial"/>
                      <a:sym typeface="Arial"/>
                    </a:endParaRPr>
                  </a:p>
                </p:txBody>
              </p:sp>
            </p:grpSp>
            <p:sp>
              <p:nvSpPr>
                <p:cNvPr id="394" name="Google Shape;394;p27"/>
                <p:cNvSpPr/>
                <p:nvPr/>
              </p:nvSpPr>
              <p:spPr>
                <a:xfrm>
                  <a:off x="789292" y="1989835"/>
                  <a:ext cx="3299604" cy="1996378"/>
                </a:xfrm>
                <a:prstGeom prst="rect">
                  <a:avLst/>
                </a:prstGeom>
                <a:noFill/>
                <a:ln cap="flat" cmpd="sng" w="38100">
                  <a:solidFill>
                    <a:srgbClr val="0070C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95" name="Google Shape;395;p27"/>
              <p:cNvPicPr preferRelativeResize="0"/>
              <p:nvPr/>
            </p:nvPicPr>
            <p:blipFill rotWithShape="1">
              <a:blip r:embed="rId10">
                <a:alphaModFix/>
              </a:blip>
              <a:srcRect b="0" l="0" r="0" t="0"/>
              <a:stretch/>
            </p:blipFill>
            <p:spPr>
              <a:xfrm>
                <a:off x="1836624" y="4604898"/>
                <a:ext cx="1457082" cy="1742490"/>
              </a:xfrm>
              <a:prstGeom prst="rect">
                <a:avLst/>
              </a:prstGeom>
              <a:noFill/>
              <a:ln>
                <a:noFill/>
              </a:ln>
            </p:spPr>
          </p:pic>
          <p:sp>
            <p:nvSpPr>
              <p:cNvPr id="396" name="Google Shape;396;p27"/>
              <p:cNvSpPr/>
              <p:nvPr/>
            </p:nvSpPr>
            <p:spPr>
              <a:xfrm>
                <a:off x="2307494" y="3903547"/>
                <a:ext cx="427865" cy="640995"/>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97" name="Google Shape;397;p27"/>
            <p:cNvSpPr txBox="1"/>
            <p:nvPr/>
          </p:nvSpPr>
          <p:spPr>
            <a:xfrm>
              <a:off x="1642240" y="3938773"/>
              <a:ext cx="1507863" cy="509724"/>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Late fusion</a:t>
              </a:r>
              <a:endParaRPr sz="2000">
                <a:solidFill>
                  <a:schemeClr val="dk1"/>
                </a:solidFill>
                <a:latin typeface="Arial"/>
                <a:ea typeface="Arial"/>
                <a:cs typeface="Arial"/>
                <a:sym typeface="Arial"/>
              </a:endParaRPr>
            </a:p>
          </p:txBody>
        </p:sp>
        <p:sp>
          <p:nvSpPr>
            <p:cNvPr id="398" name="Google Shape;398;p27"/>
            <p:cNvSpPr txBox="1"/>
            <p:nvPr/>
          </p:nvSpPr>
          <p:spPr>
            <a:xfrm>
              <a:off x="2061010" y="1404806"/>
              <a:ext cx="1017028" cy="509724"/>
            </a:xfrm>
            <a:prstGeom prst="rect">
              <a:avLst/>
            </a:prstGeom>
            <a:blipFill rotWithShape="1">
              <a:blip r:embed="rId11">
                <a:alphaModFix/>
              </a:blip>
              <a:stretch>
                <a:fillRect b="-14632" l="-3702" r="-123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99" name="Google Shape;399;p27"/>
            <p:cNvSpPr txBox="1"/>
            <p:nvPr/>
          </p:nvSpPr>
          <p:spPr>
            <a:xfrm>
              <a:off x="3649620" y="1396298"/>
              <a:ext cx="1017028" cy="509724"/>
            </a:xfrm>
            <a:prstGeom prst="rect">
              <a:avLst/>
            </a:prstGeom>
            <a:blipFill rotWithShape="1">
              <a:blip r:embed="rId12">
                <a:alphaModFix/>
              </a:blip>
              <a:stretch>
                <a:fillRect b="-12194" l="-2467" r="-123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sp>
        <p:nvSpPr>
          <p:cNvPr id="400" name="Google Shape;400;p27"/>
          <p:cNvSpPr txBox="1"/>
          <p:nvPr/>
        </p:nvSpPr>
        <p:spPr>
          <a:xfrm>
            <a:off x="1887739" y="1298819"/>
            <a:ext cx="1942491" cy="509724"/>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Measurement</a:t>
            </a:r>
            <a:endParaRPr sz="2000">
              <a:solidFill>
                <a:schemeClr val="dk1"/>
              </a:solidFill>
              <a:latin typeface="Arial"/>
              <a:ea typeface="Arial"/>
              <a:cs typeface="Arial"/>
              <a:sym typeface="Arial"/>
            </a:endParaRPr>
          </a:p>
        </p:txBody>
      </p:sp>
      <p:pic>
        <p:nvPicPr>
          <p:cNvPr id="401" name="Google Shape;401;p27"/>
          <p:cNvPicPr preferRelativeResize="0"/>
          <p:nvPr/>
        </p:nvPicPr>
        <p:blipFill rotWithShape="1">
          <a:blip r:embed="rId13">
            <a:alphaModFix/>
          </a:blip>
          <a:srcRect b="0" l="0" r="0" t="0"/>
          <a:stretch/>
        </p:blipFill>
        <p:spPr>
          <a:xfrm>
            <a:off x="6330663" y="1907914"/>
            <a:ext cx="3848419" cy="460953"/>
          </a:xfrm>
          <a:prstGeom prst="rect">
            <a:avLst/>
          </a:prstGeom>
          <a:noFill/>
          <a:ln>
            <a:noFill/>
          </a:ln>
        </p:spPr>
      </p:pic>
      <p:pic>
        <p:nvPicPr>
          <p:cNvPr id="402" name="Google Shape;402;p27"/>
          <p:cNvPicPr preferRelativeResize="0"/>
          <p:nvPr/>
        </p:nvPicPr>
        <p:blipFill rotWithShape="1">
          <a:blip r:embed="rId14">
            <a:alphaModFix/>
          </a:blip>
          <a:srcRect b="0" l="0" r="0" t="0"/>
          <a:stretch/>
        </p:blipFill>
        <p:spPr>
          <a:xfrm>
            <a:off x="6130997" y="2930351"/>
            <a:ext cx="5694844" cy="710375"/>
          </a:xfrm>
          <a:prstGeom prst="rect">
            <a:avLst/>
          </a:prstGeom>
          <a:noFill/>
          <a:ln>
            <a:noFill/>
          </a:ln>
        </p:spPr>
      </p:pic>
      <p:pic>
        <p:nvPicPr>
          <p:cNvPr id="403" name="Google Shape;403;p27"/>
          <p:cNvPicPr preferRelativeResize="0"/>
          <p:nvPr/>
        </p:nvPicPr>
        <p:blipFill rotWithShape="1">
          <a:blip r:embed="rId15">
            <a:alphaModFix/>
          </a:blip>
          <a:srcRect b="0" l="0" r="0" t="0"/>
          <a:stretch/>
        </p:blipFill>
        <p:spPr>
          <a:xfrm>
            <a:off x="5587228" y="4125361"/>
            <a:ext cx="6604000" cy="1384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Box Fusion</a:t>
            </a:r>
            <a:endParaRPr/>
          </a:p>
        </p:txBody>
      </p:sp>
      <p:sp>
        <p:nvSpPr>
          <p:cNvPr id="410" name="Google Shape;410;p28"/>
          <p:cNvSpPr txBox="1"/>
          <p:nvPr>
            <p:ph idx="1" type="body"/>
          </p:nvPr>
        </p:nvSpPr>
        <p:spPr>
          <a:xfrm>
            <a:off x="4036786" y="1738236"/>
            <a:ext cx="6819294" cy="425214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Assume Gaussian posterior</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Conform with conditional independence</a:t>
            </a:r>
            <a:endParaRPr/>
          </a:p>
          <a:p>
            <a:pPr indent="-50800" lvl="0" marL="228600" rtl="0" algn="l">
              <a:lnSpc>
                <a:spcPct val="90000"/>
              </a:lnSpc>
              <a:spcBef>
                <a:spcPts val="1000"/>
              </a:spcBef>
              <a:spcAft>
                <a:spcPts val="0"/>
              </a:spcAft>
              <a:buClr>
                <a:schemeClr val="dk1"/>
              </a:buClr>
              <a:buSzPts val="2800"/>
              <a:buNone/>
            </a:pPr>
            <a:r>
              <a:t/>
            </a:r>
            <a:endParaRPr/>
          </a:p>
        </p:txBody>
      </p:sp>
      <p:sp>
        <p:nvSpPr>
          <p:cNvPr id="411" name="Google Shape;411;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412" name="Google Shape;412;p28"/>
          <p:cNvGrpSpPr/>
          <p:nvPr/>
        </p:nvGrpSpPr>
        <p:grpSpPr>
          <a:xfrm>
            <a:off x="8334375" y="43887"/>
            <a:ext cx="3857625" cy="637150"/>
            <a:chOff x="0" y="6220850"/>
            <a:chExt cx="3857625" cy="637150"/>
          </a:xfrm>
        </p:grpSpPr>
        <p:pic>
          <p:nvPicPr>
            <p:cNvPr descr="Logo, company name&#10;&#10;Description automatically generated" id="413" name="Google Shape;413;p28"/>
            <p:cNvPicPr preferRelativeResize="0"/>
            <p:nvPr/>
          </p:nvPicPr>
          <p:blipFill rotWithShape="1">
            <a:blip r:embed="rId3">
              <a:alphaModFix/>
            </a:blip>
            <a:srcRect b="0" l="0" r="0" t="0"/>
            <a:stretch/>
          </p:blipFill>
          <p:spPr>
            <a:xfrm>
              <a:off x="0" y="6220850"/>
              <a:ext cx="1114425" cy="637150"/>
            </a:xfrm>
            <a:prstGeom prst="rect">
              <a:avLst/>
            </a:prstGeom>
            <a:noFill/>
            <a:ln>
              <a:noFill/>
            </a:ln>
          </p:spPr>
        </p:pic>
        <p:grpSp>
          <p:nvGrpSpPr>
            <p:cNvPr id="414" name="Google Shape;414;p28"/>
            <p:cNvGrpSpPr/>
            <p:nvPr/>
          </p:nvGrpSpPr>
          <p:grpSpPr>
            <a:xfrm>
              <a:off x="1114425" y="6311900"/>
              <a:ext cx="2743200" cy="546100"/>
              <a:chOff x="2843190" y="172589"/>
              <a:chExt cx="6885804" cy="1447594"/>
            </a:xfrm>
          </p:grpSpPr>
          <p:pic>
            <p:nvPicPr>
              <p:cNvPr id="415" name="Google Shape;415;p28"/>
              <p:cNvPicPr preferRelativeResize="0"/>
              <p:nvPr/>
            </p:nvPicPr>
            <p:blipFill rotWithShape="1">
              <a:blip r:embed="rId4">
                <a:alphaModFix/>
              </a:blip>
              <a:srcRect b="0" l="0" r="0" t="0"/>
              <a:stretch/>
            </p:blipFill>
            <p:spPr>
              <a:xfrm>
                <a:off x="4601388" y="172589"/>
                <a:ext cx="1433311" cy="1445255"/>
              </a:xfrm>
              <a:prstGeom prst="rect">
                <a:avLst/>
              </a:prstGeom>
              <a:noFill/>
              <a:ln>
                <a:noFill/>
              </a:ln>
            </p:spPr>
          </p:pic>
          <p:pic>
            <p:nvPicPr>
              <p:cNvPr id="416" name="Google Shape;416;p28"/>
              <p:cNvPicPr preferRelativeResize="0"/>
              <p:nvPr/>
            </p:nvPicPr>
            <p:blipFill rotWithShape="1">
              <a:blip r:embed="rId5">
                <a:alphaModFix/>
              </a:blip>
              <a:srcRect b="0" l="0" r="0" t="0"/>
              <a:stretch/>
            </p:blipFill>
            <p:spPr>
              <a:xfrm>
                <a:off x="2843190" y="176747"/>
                <a:ext cx="1443436" cy="1443436"/>
              </a:xfrm>
              <a:prstGeom prst="rect">
                <a:avLst/>
              </a:prstGeom>
              <a:noFill/>
              <a:ln>
                <a:noFill/>
              </a:ln>
            </p:spPr>
          </p:pic>
          <p:pic>
            <p:nvPicPr>
              <p:cNvPr descr="Texas A&amp;M University - Wikipedia" id="417" name="Google Shape;417;p28"/>
              <p:cNvPicPr preferRelativeResize="0"/>
              <p:nvPr/>
            </p:nvPicPr>
            <p:blipFill rotWithShape="1">
              <a:blip r:embed="rId6">
                <a:alphaModFix/>
              </a:blip>
              <a:srcRect b="0" l="0" r="0" t="0"/>
              <a:stretch/>
            </p:blipFill>
            <p:spPr>
              <a:xfrm>
                <a:off x="8283740" y="172589"/>
                <a:ext cx="1445254" cy="1445254"/>
              </a:xfrm>
              <a:prstGeom prst="rect">
                <a:avLst/>
              </a:prstGeom>
              <a:noFill/>
              <a:ln>
                <a:noFill/>
              </a:ln>
            </p:spPr>
          </p:pic>
          <p:pic>
            <p:nvPicPr>
              <p:cNvPr descr="Argo AI - Wikipedia" id="418" name="Google Shape;418;p28"/>
              <p:cNvPicPr preferRelativeResize="0"/>
              <p:nvPr/>
            </p:nvPicPr>
            <p:blipFill rotWithShape="1">
              <a:blip r:embed="rId7">
                <a:alphaModFix/>
              </a:blip>
              <a:srcRect b="0" l="0" r="0" t="0"/>
              <a:stretch/>
            </p:blipFill>
            <p:spPr>
              <a:xfrm>
                <a:off x="6293202" y="331986"/>
                <a:ext cx="1732035" cy="1032054"/>
              </a:xfrm>
              <a:prstGeom prst="rect">
                <a:avLst/>
              </a:prstGeom>
              <a:noFill/>
              <a:ln>
                <a:noFill/>
              </a:ln>
            </p:spPr>
          </p:pic>
        </p:grpSp>
      </p:grpSp>
      <p:sp>
        <p:nvSpPr>
          <p:cNvPr id="419" name="Google Shape;419;p28"/>
          <p:cNvSpPr txBox="1"/>
          <p:nvPr/>
        </p:nvSpPr>
        <p:spPr>
          <a:xfrm>
            <a:off x="2382" y="6536809"/>
            <a:ext cx="71985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Multimodal Object Detection via Probabilistic Ensembling, ECCV22 </a:t>
            </a:r>
            <a:endParaRPr/>
          </a:p>
        </p:txBody>
      </p:sp>
      <p:sp>
        <p:nvSpPr>
          <p:cNvPr id="420" name="Google Shape;420;p28"/>
          <p:cNvSpPr txBox="1"/>
          <p:nvPr/>
        </p:nvSpPr>
        <p:spPr>
          <a:xfrm>
            <a:off x="2661070" y="5024278"/>
            <a:ext cx="1117911" cy="27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Arial"/>
                <a:ea typeface="Arial"/>
                <a:cs typeface="Arial"/>
                <a:sym typeface="Arial"/>
              </a:rPr>
              <a:t>cat, 0.98</a:t>
            </a:r>
            <a:endParaRPr/>
          </a:p>
        </p:txBody>
      </p:sp>
      <p:pic>
        <p:nvPicPr>
          <p:cNvPr id="421" name="Google Shape;421;p28"/>
          <p:cNvPicPr preferRelativeResize="0"/>
          <p:nvPr/>
        </p:nvPicPr>
        <p:blipFill rotWithShape="1">
          <a:blip r:embed="rId8">
            <a:alphaModFix/>
          </a:blip>
          <a:srcRect b="0" l="0" r="0" t="0"/>
          <a:stretch/>
        </p:blipFill>
        <p:spPr>
          <a:xfrm>
            <a:off x="833420" y="2011926"/>
            <a:ext cx="2818273" cy="3630796"/>
          </a:xfrm>
          <a:prstGeom prst="rect">
            <a:avLst/>
          </a:prstGeom>
          <a:noFill/>
          <a:ln>
            <a:noFill/>
          </a:ln>
        </p:spPr>
      </p:pic>
      <p:sp>
        <p:nvSpPr>
          <p:cNvPr id="422" name="Google Shape;422;p28"/>
          <p:cNvSpPr/>
          <p:nvPr/>
        </p:nvSpPr>
        <p:spPr>
          <a:xfrm>
            <a:off x="1889354" y="3634256"/>
            <a:ext cx="1269923" cy="1311577"/>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28"/>
          <p:cNvSpPr/>
          <p:nvPr/>
        </p:nvSpPr>
        <p:spPr>
          <a:xfrm>
            <a:off x="1829885" y="3522462"/>
            <a:ext cx="1269924" cy="1508114"/>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C000"/>
              </a:solidFill>
              <a:latin typeface="Calibri"/>
              <a:ea typeface="Calibri"/>
              <a:cs typeface="Calibri"/>
              <a:sym typeface="Calibri"/>
            </a:endParaRPr>
          </a:p>
        </p:txBody>
      </p:sp>
      <p:sp>
        <p:nvSpPr>
          <p:cNvPr id="424" name="Google Shape;424;p28"/>
          <p:cNvSpPr txBox="1"/>
          <p:nvPr/>
        </p:nvSpPr>
        <p:spPr>
          <a:xfrm>
            <a:off x="2475948" y="4989777"/>
            <a:ext cx="111791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Arial"/>
                <a:ea typeface="Arial"/>
                <a:cs typeface="Arial"/>
                <a:sym typeface="Arial"/>
              </a:rPr>
              <a:t>p(z|x2) </a:t>
            </a:r>
            <a:endParaRPr sz="1800">
              <a:solidFill>
                <a:srgbClr val="FF0000"/>
              </a:solidFill>
              <a:latin typeface="Arial"/>
              <a:ea typeface="Arial"/>
              <a:cs typeface="Arial"/>
              <a:sym typeface="Arial"/>
            </a:endParaRPr>
          </a:p>
        </p:txBody>
      </p:sp>
      <p:sp>
        <p:nvSpPr>
          <p:cNvPr id="425" name="Google Shape;425;p28"/>
          <p:cNvSpPr txBox="1"/>
          <p:nvPr/>
        </p:nvSpPr>
        <p:spPr>
          <a:xfrm>
            <a:off x="1443020" y="3121676"/>
            <a:ext cx="10329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C000"/>
                </a:solidFill>
                <a:latin typeface="Arial"/>
                <a:ea typeface="Arial"/>
                <a:cs typeface="Arial"/>
                <a:sym typeface="Arial"/>
              </a:rPr>
              <a:t>p(z|x1) </a:t>
            </a:r>
            <a:endParaRPr sz="1800">
              <a:solidFill>
                <a:srgbClr val="FFC000"/>
              </a:solidFill>
              <a:latin typeface="Arial"/>
              <a:ea typeface="Arial"/>
              <a:cs typeface="Arial"/>
              <a:sym typeface="Arial"/>
            </a:endParaRPr>
          </a:p>
        </p:txBody>
      </p:sp>
      <p:pic>
        <p:nvPicPr>
          <p:cNvPr id="426" name="Google Shape;426;p28"/>
          <p:cNvPicPr preferRelativeResize="0"/>
          <p:nvPr/>
        </p:nvPicPr>
        <p:blipFill rotWithShape="1">
          <a:blip r:embed="rId9">
            <a:alphaModFix/>
          </a:blip>
          <a:srcRect b="0" l="0" r="0" t="0"/>
          <a:stretch/>
        </p:blipFill>
        <p:spPr>
          <a:xfrm>
            <a:off x="4705020" y="2276215"/>
            <a:ext cx="3236936" cy="427318"/>
          </a:xfrm>
          <a:prstGeom prst="rect">
            <a:avLst/>
          </a:prstGeom>
          <a:noFill/>
          <a:ln>
            <a:noFill/>
          </a:ln>
        </p:spPr>
      </p:pic>
      <p:pic>
        <p:nvPicPr>
          <p:cNvPr id="427" name="Google Shape;427;p28"/>
          <p:cNvPicPr preferRelativeResize="0"/>
          <p:nvPr/>
        </p:nvPicPr>
        <p:blipFill rotWithShape="1">
          <a:blip r:embed="rId10">
            <a:alphaModFix/>
          </a:blip>
          <a:srcRect b="0" l="0" r="0" t="0"/>
          <a:stretch/>
        </p:blipFill>
        <p:spPr>
          <a:xfrm>
            <a:off x="4702219" y="3240727"/>
            <a:ext cx="4301120" cy="448256"/>
          </a:xfrm>
          <a:prstGeom prst="rect">
            <a:avLst/>
          </a:prstGeom>
          <a:noFill/>
          <a:ln>
            <a:noFill/>
          </a:ln>
        </p:spPr>
      </p:pic>
      <p:cxnSp>
        <p:nvCxnSpPr>
          <p:cNvPr id="428" name="Google Shape;428;p28"/>
          <p:cNvCxnSpPr/>
          <p:nvPr/>
        </p:nvCxnSpPr>
        <p:spPr>
          <a:xfrm flipH="1">
            <a:off x="7238821" y="3688983"/>
            <a:ext cx="207612" cy="386827"/>
          </a:xfrm>
          <a:prstGeom prst="straightConnector1">
            <a:avLst/>
          </a:prstGeom>
          <a:noFill/>
          <a:ln cap="flat" cmpd="sng" w="57150">
            <a:solidFill>
              <a:schemeClr val="accent1"/>
            </a:solidFill>
            <a:prstDash val="solid"/>
            <a:miter lim="800000"/>
            <a:headEnd len="sm" w="sm" type="none"/>
            <a:tailEnd len="med" w="med" type="triangle"/>
          </a:ln>
        </p:spPr>
      </p:cxnSp>
      <p:cxnSp>
        <p:nvCxnSpPr>
          <p:cNvPr id="429" name="Google Shape;429;p28"/>
          <p:cNvCxnSpPr/>
          <p:nvPr/>
        </p:nvCxnSpPr>
        <p:spPr>
          <a:xfrm>
            <a:off x="8767939" y="3692466"/>
            <a:ext cx="235400" cy="388750"/>
          </a:xfrm>
          <a:prstGeom prst="straightConnector1">
            <a:avLst/>
          </a:prstGeom>
          <a:noFill/>
          <a:ln cap="flat" cmpd="sng" w="57150">
            <a:solidFill>
              <a:schemeClr val="accent1"/>
            </a:solidFill>
            <a:prstDash val="solid"/>
            <a:miter lim="800000"/>
            <a:headEnd len="sm" w="sm" type="none"/>
            <a:tailEnd len="med" w="med" type="triangle"/>
          </a:ln>
        </p:spPr>
      </p:cxnSp>
      <p:cxnSp>
        <p:nvCxnSpPr>
          <p:cNvPr id="430" name="Google Shape;430;p28"/>
          <p:cNvCxnSpPr/>
          <p:nvPr/>
        </p:nvCxnSpPr>
        <p:spPr>
          <a:xfrm>
            <a:off x="8143662" y="4799490"/>
            <a:ext cx="0" cy="454539"/>
          </a:xfrm>
          <a:prstGeom prst="straightConnector1">
            <a:avLst/>
          </a:prstGeom>
          <a:noFill/>
          <a:ln cap="flat" cmpd="sng" w="57150">
            <a:solidFill>
              <a:srgbClr val="C00000"/>
            </a:solidFill>
            <a:prstDash val="solid"/>
            <a:miter lim="800000"/>
            <a:headEnd len="sm" w="sm" type="none"/>
            <a:tailEnd len="med" w="med" type="triangle"/>
          </a:ln>
        </p:spPr>
      </p:cxnSp>
      <p:sp>
        <p:nvSpPr>
          <p:cNvPr id="431" name="Google Shape;431;p28"/>
          <p:cNvSpPr txBox="1"/>
          <p:nvPr/>
        </p:nvSpPr>
        <p:spPr>
          <a:xfrm>
            <a:off x="7105171" y="4856693"/>
            <a:ext cx="9343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C00000"/>
                </a:solidFill>
                <a:latin typeface="Arial"/>
                <a:ea typeface="Arial"/>
                <a:cs typeface="Arial"/>
                <a:sym typeface="Arial"/>
              </a:rPr>
              <a:t>merge</a:t>
            </a:r>
            <a:endParaRPr sz="1800">
              <a:solidFill>
                <a:srgbClr val="C00000"/>
              </a:solidFill>
              <a:latin typeface="Arial"/>
              <a:ea typeface="Arial"/>
              <a:cs typeface="Arial"/>
              <a:sym typeface="Arial"/>
            </a:endParaRPr>
          </a:p>
        </p:txBody>
      </p:sp>
      <p:sp>
        <p:nvSpPr>
          <p:cNvPr id="432" name="Google Shape;432;p28"/>
          <p:cNvSpPr txBox="1"/>
          <p:nvPr/>
        </p:nvSpPr>
        <p:spPr>
          <a:xfrm>
            <a:off x="9299953" y="5574677"/>
            <a:ext cx="111791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where</a:t>
            </a:r>
            <a:endParaRPr sz="1800">
              <a:solidFill>
                <a:schemeClr val="dk1"/>
              </a:solidFill>
              <a:latin typeface="Arial"/>
              <a:ea typeface="Arial"/>
              <a:cs typeface="Arial"/>
              <a:sym typeface="Arial"/>
            </a:endParaRPr>
          </a:p>
        </p:txBody>
      </p:sp>
      <p:pic>
        <p:nvPicPr>
          <p:cNvPr id="433" name="Google Shape;433;p28"/>
          <p:cNvPicPr preferRelativeResize="0"/>
          <p:nvPr/>
        </p:nvPicPr>
        <p:blipFill rotWithShape="1">
          <a:blip r:embed="rId11">
            <a:alphaModFix/>
          </a:blip>
          <a:srcRect b="0" l="0" r="0" t="0"/>
          <a:stretch/>
        </p:blipFill>
        <p:spPr>
          <a:xfrm>
            <a:off x="5693574" y="4084159"/>
            <a:ext cx="4301120" cy="812434"/>
          </a:xfrm>
          <a:prstGeom prst="rect">
            <a:avLst/>
          </a:prstGeom>
          <a:noFill/>
          <a:ln>
            <a:noFill/>
          </a:ln>
        </p:spPr>
      </p:pic>
      <p:pic>
        <p:nvPicPr>
          <p:cNvPr id="434" name="Google Shape;434;p28"/>
          <p:cNvPicPr preferRelativeResize="0"/>
          <p:nvPr/>
        </p:nvPicPr>
        <p:blipFill rotWithShape="1">
          <a:blip r:embed="rId12">
            <a:alphaModFix/>
          </a:blip>
          <a:srcRect b="0" l="0" r="0" t="0"/>
          <a:stretch/>
        </p:blipFill>
        <p:spPr>
          <a:xfrm>
            <a:off x="6852779" y="5310251"/>
            <a:ext cx="2373441" cy="837685"/>
          </a:xfrm>
          <a:prstGeom prst="rect">
            <a:avLst/>
          </a:prstGeom>
          <a:noFill/>
          <a:ln>
            <a:noFill/>
          </a:ln>
        </p:spPr>
      </p:pic>
      <p:pic>
        <p:nvPicPr>
          <p:cNvPr id="435" name="Google Shape;435;p28"/>
          <p:cNvPicPr preferRelativeResize="0"/>
          <p:nvPr/>
        </p:nvPicPr>
        <p:blipFill rotWithShape="1">
          <a:blip r:embed="rId13">
            <a:alphaModFix/>
          </a:blip>
          <a:srcRect b="0" l="0" r="0" t="0"/>
          <a:stretch/>
        </p:blipFill>
        <p:spPr>
          <a:xfrm>
            <a:off x="10197533" y="5310251"/>
            <a:ext cx="1530433" cy="8774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5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500"/>
                                        <p:tgtEl>
                                          <p:spTgt spid="429"/>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500"/>
                                        <p:tgtEl>
                                          <p:spTgt spid="430"/>
                                        </p:tgtEl>
                                      </p:cBhvr>
                                    </p:animEffect>
                                  </p:childTnLst>
                                </p:cTn>
                              </p:par>
                              <p:par>
                                <p:cTn fill="hold" nodeType="with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par>
                          <p:cTn fill="hold">
                            <p:stCondLst>
                              <p:cond delay="1001"/>
                            </p:stCondLst>
                            <p:childTnLst>
                              <p:par>
                                <p:cTn fill="hold" nodeType="after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2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a:t>Experiments</a:t>
            </a:r>
            <a:endParaRPr/>
          </a:p>
        </p:txBody>
      </p:sp>
      <p:sp>
        <p:nvSpPr>
          <p:cNvPr id="442" name="Google Shape;442;p2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2400"/>
              <a:buNone/>
            </a:pPr>
            <a:r>
              <a:t/>
            </a:r>
            <a:endParaRPr/>
          </a:p>
        </p:txBody>
      </p:sp>
      <p:sp>
        <p:nvSpPr>
          <p:cNvPr id="443" name="Google Shape;44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444" name="Google Shape;444;p29"/>
          <p:cNvGrpSpPr/>
          <p:nvPr/>
        </p:nvGrpSpPr>
        <p:grpSpPr>
          <a:xfrm>
            <a:off x="8334375" y="43887"/>
            <a:ext cx="3857625" cy="637150"/>
            <a:chOff x="0" y="6220850"/>
            <a:chExt cx="3857625" cy="637150"/>
          </a:xfrm>
        </p:grpSpPr>
        <p:pic>
          <p:nvPicPr>
            <p:cNvPr descr="Logo, company name&#10;&#10;Description automatically generated" id="445" name="Google Shape;445;p29"/>
            <p:cNvPicPr preferRelativeResize="0"/>
            <p:nvPr/>
          </p:nvPicPr>
          <p:blipFill rotWithShape="1">
            <a:blip r:embed="rId3">
              <a:alphaModFix/>
            </a:blip>
            <a:srcRect b="0" l="0" r="0" t="0"/>
            <a:stretch/>
          </p:blipFill>
          <p:spPr>
            <a:xfrm>
              <a:off x="0" y="6220850"/>
              <a:ext cx="1114425" cy="637150"/>
            </a:xfrm>
            <a:prstGeom prst="rect">
              <a:avLst/>
            </a:prstGeom>
            <a:noFill/>
            <a:ln>
              <a:noFill/>
            </a:ln>
          </p:spPr>
        </p:pic>
        <p:grpSp>
          <p:nvGrpSpPr>
            <p:cNvPr id="446" name="Google Shape;446;p29"/>
            <p:cNvGrpSpPr/>
            <p:nvPr/>
          </p:nvGrpSpPr>
          <p:grpSpPr>
            <a:xfrm>
              <a:off x="1114425" y="6311900"/>
              <a:ext cx="2743200" cy="546100"/>
              <a:chOff x="2843190" y="172589"/>
              <a:chExt cx="6885804" cy="1447594"/>
            </a:xfrm>
          </p:grpSpPr>
          <p:pic>
            <p:nvPicPr>
              <p:cNvPr id="447" name="Google Shape;447;p29"/>
              <p:cNvPicPr preferRelativeResize="0"/>
              <p:nvPr/>
            </p:nvPicPr>
            <p:blipFill rotWithShape="1">
              <a:blip r:embed="rId4">
                <a:alphaModFix/>
              </a:blip>
              <a:srcRect b="0" l="0" r="0" t="0"/>
              <a:stretch/>
            </p:blipFill>
            <p:spPr>
              <a:xfrm>
                <a:off x="4601388" y="172589"/>
                <a:ext cx="1433311" cy="1445255"/>
              </a:xfrm>
              <a:prstGeom prst="rect">
                <a:avLst/>
              </a:prstGeom>
              <a:noFill/>
              <a:ln>
                <a:noFill/>
              </a:ln>
            </p:spPr>
          </p:pic>
          <p:pic>
            <p:nvPicPr>
              <p:cNvPr id="448" name="Google Shape;448;p29"/>
              <p:cNvPicPr preferRelativeResize="0"/>
              <p:nvPr/>
            </p:nvPicPr>
            <p:blipFill rotWithShape="1">
              <a:blip r:embed="rId5">
                <a:alphaModFix/>
              </a:blip>
              <a:srcRect b="0" l="0" r="0" t="0"/>
              <a:stretch/>
            </p:blipFill>
            <p:spPr>
              <a:xfrm>
                <a:off x="2843190" y="176747"/>
                <a:ext cx="1443436" cy="1443436"/>
              </a:xfrm>
              <a:prstGeom prst="rect">
                <a:avLst/>
              </a:prstGeom>
              <a:noFill/>
              <a:ln>
                <a:noFill/>
              </a:ln>
            </p:spPr>
          </p:pic>
          <p:pic>
            <p:nvPicPr>
              <p:cNvPr descr="Texas A&amp;M University - Wikipedia" id="449" name="Google Shape;449;p29"/>
              <p:cNvPicPr preferRelativeResize="0"/>
              <p:nvPr/>
            </p:nvPicPr>
            <p:blipFill rotWithShape="1">
              <a:blip r:embed="rId6">
                <a:alphaModFix/>
              </a:blip>
              <a:srcRect b="0" l="0" r="0" t="0"/>
              <a:stretch/>
            </p:blipFill>
            <p:spPr>
              <a:xfrm>
                <a:off x="8283740" y="172589"/>
                <a:ext cx="1445254" cy="1445254"/>
              </a:xfrm>
              <a:prstGeom prst="rect">
                <a:avLst/>
              </a:prstGeom>
              <a:noFill/>
              <a:ln>
                <a:noFill/>
              </a:ln>
            </p:spPr>
          </p:pic>
          <p:pic>
            <p:nvPicPr>
              <p:cNvPr descr="Argo AI - Wikipedia" id="450" name="Google Shape;450;p29"/>
              <p:cNvPicPr preferRelativeResize="0"/>
              <p:nvPr/>
            </p:nvPicPr>
            <p:blipFill rotWithShape="1">
              <a:blip r:embed="rId7">
                <a:alphaModFix/>
              </a:blip>
              <a:srcRect b="0" l="0" r="0" t="0"/>
              <a:stretch/>
            </p:blipFill>
            <p:spPr>
              <a:xfrm>
                <a:off x="6293202" y="331986"/>
                <a:ext cx="1732035" cy="1032054"/>
              </a:xfrm>
              <a:prstGeom prst="rect">
                <a:avLst/>
              </a:prstGeom>
              <a:noFill/>
              <a:ln>
                <a:noFill/>
              </a:ln>
            </p:spPr>
          </p:pic>
        </p:grpSp>
      </p:grpSp>
      <p:sp>
        <p:nvSpPr>
          <p:cNvPr id="451" name="Google Shape;451;p29"/>
          <p:cNvSpPr txBox="1"/>
          <p:nvPr/>
        </p:nvSpPr>
        <p:spPr>
          <a:xfrm>
            <a:off x="2382" y="6536809"/>
            <a:ext cx="71985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Multimodal Object Detection via Probabilistic Ensembling, ECCV22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KAIST Dataset</a:t>
            </a:r>
            <a:endParaRPr/>
          </a:p>
        </p:txBody>
      </p:sp>
      <p:sp>
        <p:nvSpPr>
          <p:cNvPr id="458" name="Google Shape;458;p30"/>
          <p:cNvSpPr txBox="1"/>
          <p:nvPr>
            <p:ph idx="1" type="body"/>
          </p:nvPr>
        </p:nvSpPr>
        <p:spPr>
          <a:xfrm>
            <a:off x="6400800" y="2104208"/>
            <a:ext cx="5791200" cy="335730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RGBT </a:t>
            </a:r>
            <a:r>
              <a:rPr lang="en-US">
                <a:solidFill>
                  <a:srgbClr val="0070C0"/>
                </a:solidFill>
              </a:rPr>
              <a:t>aligned</a:t>
            </a:r>
            <a:r>
              <a:rPr lang="en-US"/>
              <a:t> dataset</a:t>
            </a:r>
            <a:endParaRPr/>
          </a:p>
          <a:p>
            <a:pPr indent="-228600" lvl="0" marL="228600" rtl="0" algn="l">
              <a:lnSpc>
                <a:spcPct val="90000"/>
              </a:lnSpc>
              <a:spcBef>
                <a:spcPts val="1000"/>
              </a:spcBef>
              <a:spcAft>
                <a:spcPts val="0"/>
              </a:spcAft>
              <a:buClr>
                <a:schemeClr val="dk1"/>
              </a:buClr>
              <a:buSzPts val="2800"/>
              <a:buChar char="•"/>
            </a:pPr>
            <a:r>
              <a:rPr lang="en-US"/>
              <a:t>Low resolution</a:t>
            </a:r>
            <a:endParaRPr/>
          </a:p>
          <a:p>
            <a:pPr indent="-228600" lvl="0" marL="228600" rtl="0" algn="l">
              <a:lnSpc>
                <a:spcPct val="90000"/>
              </a:lnSpc>
              <a:spcBef>
                <a:spcPts val="1000"/>
              </a:spcBef>
              <a:spcAft>
                <a:spcPts val="0"/>
              </a:spcAft>
              <a:buClr>
                <a:schemeClr val="dk1"/>
              </a:buClr>
              <a:buSzPts val="2800"/>
              <a:buChar char="•"/>
            </a:pPr>
            <a:r>
              <a:rPr lang="en-US"/>
              <a:t>Single class: pedestrian</a:t>
            </a:r>
            <a:endParaRPr/>
          </a:p>
          <a:p>
            <a:pPr indent="-228600" lvl="0" marL="228600" rtl="0" algn="l">
              <a:lnSpc>
                <a:spcPct val="90000"/>
              </a:lnSpc>
              <a:spcBef>
                <a:spcPts val="1000"/>
              </a:spcBef>
              <a:spcAft>
                <a:spcPts val="0"/>
              </a:spcAft>
              <a:buClr>
                <a:schemeClr val="dk1"/>
              </a:buClr>
              <a:buSzPts val="2800"/>
              <a:buChar char="•"/>
            </a:pPr>
            <a:r>
              <a:rPr lang="en-US"/>
              <a:t>Metric: log average miss rate (LAMR)</a:t>
            </a:r>
            <a:endParaRPr/>
          </a:p>
          <a:p>
            <a:pPr indent="-50800" lvl="0" marL="228600" rtl="0" algn="l">
              <a:lnSpc>
                <a:spcPct val="90000"/>
              </a:lnSpc>
              <a:spcBef>
                <a:spcPts val="1000"/>
              </a:spcBef>
              <a:spcAft>
                <a:spcPts val="0"/>
              </a:spcAft>
              <a:buClr>
                <a:schemeClr val="dk1"/>
              </a:buClr>
              <a:buSzPts val="2800"/>
              <a:buNone/>
            </a:pPr>
            <a:r>
              <a:t/>
            </a:r>
            <a:endParaRPr/>
          </a:p>
        </p:txBody>
      </p:sp>
      <p:sp>
        <p:nvSpPr>
          <p:cNvPr id="459" name="Google Shape;45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460" name="Google Shape;460;p30"/>
          <p:cNvGrpSpPr/>
          <p:nvPr/>
        </p:nvGrpSpPr>
        <p:grpSpPr>
          <a:xfrm>
            <a:off x="8334375" y="43887"/>
            <a:ext cx="3857625" cy="637150"/>
            <a:chOff x="0" y="6220850"/>
            <a:chExt cx="3857625" cy="637150"/>
          </a:xfrm>
        </p:grpSpPr>
        <p:pic>
          <p:nvPicPr>
            <p:cNvPr descr="Logo, company name&#10;&#10;Description automatically generated" id="461" name="Google Shape;461;p30"/>
            <p:cNvPicPr preferRelativeResize="0"/>
            <p:nvPr/>
          </p:nvPicPr>
          <p:blipFill rotWithShape="1">
            <a:blip r:embed="rId3">
              <a:alphaModFix/>
            </a:blip>
            <a:srcRect b="0" l="0" r="0" t="0"/>
            <a:stretch/>
          </p:blipFill>
          <p:spPr>
            <a:xfrm>
              <a:off x="0" y="6220850"/>
              <a:ext cx="1114425" cy="637150"/>
            </a:xfrm>
            <a:prstGeom prst="rect">
              <a:avLst/>
            </a:prstGeom>
            <a:noFill/>
            <a:ln>
              <a:noFill/>
            </a:ln>
          </p:spPr>
        </p:pic>
        <p:grpSp>
          <p:nvGrpSpPr>
            <p:cNvPr id="462" name="Google Shape;462;p30"/>
            <p:cNvGrpSpPr/>
            <p:nvPr/>
          </p:nvGrpSpPr>
          <p:grpSpPr>
            <a:xfrm>
              <a:off x="1114425" y="6311900"/>
              <a:ext cx="2743200" cy="546100"/>
              <a:chOff x="2843190" y="172589"/>
              <a:chExt cx="6885804" cy="1447594"/>
            </a:xfrm>
          </p:grpSpPr>
          <p:pic>
            <p:nvPicPr>
              <p:cNvPr id="463" name="Google Shape;463;p30"/>
              <p:cNvPicPr preferRelativeResize="0"/>
              <p:nvPr/>
            </p:nvPicPr>
            <p:blipFill rotWithShape="1">
              <a:blip r:embed="rId4">
                <a:alphaModFix/>
              </a:blip>
              <a:srcRect b="0" l="0" r="0" t="0"/>
              <a:stretch/>
            </p:blipFill>
            <p:spPr>
              <a:xfrm>
                <a:off x="4601388" y="172589"/>
                <a:ext cx="1433311" cy="1445255"/>
              </a:xfrm>
              <a:prstGeom prst="rect">
                <a:avLst/>
              </a:prstGeom>
              <a:noFill/>
              <a:ln>
                <a:noFill/>
              </a:ln>
            </p:spPr>
          </p:pic>
          <p:pic>
            <p:nvPicPr>
              <p:cNvPr id="464" name="Google Shape;464;p30"/>
              <p:cNvPicPr preferRelativeResize="0"/>
              <p:nvPr/>
            </p:nvPicPr>
            <p:blipFill rotWithShape="1">
              <a:blip r:embed="rId5">
                <a:alphaModFix/>
              </a:blip>
              <a:srcRect b="0" l="0" r="0" t="0"/>
              <a:stretch/>
            </p:blipFill>
            <p:spPr>
              <a:xfrm>
                <a:off x="2843190" y="176747"/>
                <a:ext cx="1443436" cy="1443436"/>
              </a:xfrm>
              <a:prstGeom prst="rect">
                <a:avLst/>
              </a:prstGeom>
              <a:noFill/>
              <a:ln>
                <a:noFill/>
              </a:ln>
            </p:spPr>
          </p:pic>
          <p:pic>
            <p:nvPicPr>
              <p:cNvPr descr="Texas A&amp;M University - Wikipedia" id="465" name="Google Shape;465;p30"/>
              <p:cNvPicPr preferRelativeResize="0"/>
              <p:nvPr/>
            </p:nvPicPr>
            <p:blipFill rotWithShape="1">
              <a:blip r:embed="rId6">
                <a:alphaModFix/>
              </a:blip>
              <a:srcRect b="0" l="0" r="0" t="0"/>
              <a:stretch/>
            </p:blipFill>
            <p:spPr>
              <a:xfrm>
                <a:off x="8283740" y="172589"/>
                <a:ext cx="1445254" cy="1445254"/>
              </a:xfrm>
              <a:prstGeom prst="rect">
                <a:avLst/>
              </a:prstGeom>
              <a:noFill/>
              <a:ln>
                <a:noFill/>
              </a:ln>
            </p:spPr>
          </p:pic>
          <p:pic>
            <p:nvPicPr>
              <p:cNvPr descr="Argo AI - Wikipedia" id="466" name="Google Shape;466;p30"/>
              <p:cNvPicPr preferRelativeResize="0"/>
              <p:nvPr/>
            </p:nvPicPr>
            <p:blipFill rotWithShape="1">
              <a:blip r:embed="rId7">
                <a:alphaModFix/>
              </a:blip>
              <a:srcRect b="0" l="0" r="0" t="0"/>
              <a:stretch/>
            </p:blipFill>
            <p:spPr>
              <a:xfrm>
                <a:off x="6293202" y="331986"/>
                <a:ext cx="1732035" cy="1032054"/>
              </a:xfrm>
              <a:prstGeom prst="rect">
                <a:avLst/>
              </a:prstGeom>
              <a:noFill/>
              <a:ln>
                <a:noFill/>
              </a:ln>
            </p:spPr>
          </p:pic>
        </p:grpSp>
      </p:grpSp>
      <p:sp>
        <p:nvSpPr>
          <p:cNvPr id="467" name="Google Shape;467;p30"/>
          <p:cNvSpPr txBox="1"/>
          <p:nvPr/>
        </p:nvSpPr>
        <p:spPr>
          <a:xfrm>
            <a:off x="2382" y="6536809"/>
            <a:ext cx="71985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Multimodal Object Detection via Probabilistic Ensembling, ECCV22 </a:t>
            </a:r>
            <a:endParaRPr/>
          </a:p>
        </p:txBody>
      </p:sp>
      <p:grpSp>
        <p:nvGrpSpPr>
          <p:cNvPr id="468" name="Google Shape;468;p30"/>
          <p:cNvGrpSpPr/>
          <p:nvPr/>
        </p:nvGrpSpPr>
        <p:grpSpPr>
          <a:xfrm>
            <a:off x="210199" y="1213951"/>
            <a:ext cx="5885801" cy="4896243"/>
            <a:chOff x="350194" y="887971"/>
            <a:chExt cx="6111374" cy="5272296"/>
          </a:xfrm>
        </p:grpSpPr>
        <p:pic>
          <p:nvPicPr>
            <p:cNvPr id="469" name="Google Shape;469;p30"/>
            <p:cNvPicPr preferRelativeResize="0"/>
            <p:nvPr/>
          </p:nvPicPr>
          <p:blipFill rotWithShape="1">
            <a:blip r:embed="rId8">
              <a:alphaModFix/>
            </a:blip>
            <a:srcRect b="0" l="33497" r="0" t="6480"/>
            <a:stretch/>
          </p:blipFill>
          <p:spPr>
            <a:xfrm>
              <a:off x="441235" y="1399787"/>
              <a:ext cx="6020333" cy="4760480"/>
            </a:xfrm>
            <a:prstGeom prst="rect">
              <a:avLst/>
            </a:prstGeom>
            <a:noFill/>
            <a:ln>
              <a:noFill/>
            </a:ln>
          </p:spPr>
        </p:pic>
        <p:sp>
          <p:nvSpPr>
            <p:cNvPr id="470" name="Google Shape;470;p30"/>
            <p:cNvSpPr txBox="1"/>
            <p:nvPr/>
          </p:nvSpPr>
          <p:spPr>
            <a:xfrm>
              <a:off x="1047091" y="887971"/>
              <a:ext cx="4902400" cy="595200"/>
            </a:xfrm>
            <a:prstGeom prst="rect">
              <a:avLst/>
            </a:prstGeom>
            <a:no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day scene                      night scene</a:t>
              </a:r>
              <a:endParaRPr sz="2400">
                <a:solidFill>
                  <a:schemeClr val="dk1"/>
                </a:solidFill>
                <a:latin typeface="Times New Roman"/>
                <a:ea typeface="Times New Roman"/>
                <a:cs typeface="Times New Roman"/>
                <a:sym typeface="Times New Roman"/>
              </a:endParaRPr>
            </a:p>
          </p:txBody>
        </p:sp>
        <p:sp>
          <p:nvSpPr>
            <p:cNvPr id="471" name="Google Shape;471;p30"/>
            <p:cNvSpPr txBox="1"/>
            <p:nvPr/>
          </p:nvSpPr>
          <p:spPr>
            <a:xfrm>
              <a:off x="350194" y="3346865"/>
              <a:ext cx="2087200" cy="3652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lang="en-US" sz="2133">
                  <a:solidFill>
                    <a:srgbClr val="FFFF00"/>
                  </a:solidFill>
                  <a:latin typeface="Times New Roman"/>
                  <a:ea typeface="Times New Roman"/>
                  <a:cs typeface="Times New Roman"/>
                  <a:sym typeface="Times New Roman"/>
                </a:rPr>
                <a:t>Middle Fusion</a:t>
              </a:r>
              <a:endParaRPr sz="2133">
                <a:solidFill>
                  <a:srgbClr val="FFFF00"/>
                </a:solidFill>
                <a:latin typeface="Times New Roman"/>
                <a:ea typeface="Times New Roman"/>
                <a:cs typeface="Times New Roman"/>
                <a:sym typeface="Times New Roman"/>
              </a:endParaRPr>
            </a:p>
          </p:txBody>
        </p:sp>
        <p:sp>
          <p:nvSpPr>
            <p:cNvPr id="472" name="Google Shape;472;p30"/>
            <p:cNvSpPr txBox="1"/>
            <p:nvPr/>
          </p:nvSpPr>
          <p:spPr>
            <a:xfrm>
              <a:off x="350194" y="5687704"/>
              <a:ext cx="1393794" cy="4436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lang="en-US" sz="2133">
                  <a:solidFill>
                    <a:srgbClr val="FFFF00"/>
                  </a:solidFill>
                  <a:latin typeface="Times New Roman"/>
                  <a:ea typeface="Times New Roman"/>
                  <a:cs typeface="Times New Roman"/>
                  <a:sym typeface="Times New Roman"/>
                </a:rPr>
                <a:t>ProbEn</a:t>
              </a:r>
              <a:endParaRPr sz="2133">
                <a:solidFill>
                  <a:srgbClr val="FFFF00"/>
                </a:solidFill>
                <a:latin typeface="Times New Roman"/>
                <a:ea typeface="Times New Roman"/>
                <a:cs typeface="Times New Roman"/>
                <a:sym typeface="Times New Roman"/>
              </a:endParaRPr>
            </a:p>
          </p:txBody>
        </p:sp>
      </p:grpSp>
      <p:sp>
        <p:nvSpPr>
          <p:cNvPr id="473" name="Google Shape;473;p30"/>
          <p:cNvSpPr txBox="1"/>
          <p:nvPr/>
        </p:nvSpPr>
        <p:spPr>
          <a:xfrm>
            <a:off x="457200" y="6124192"/>
            <a:ext cx="5284694" cy="488627"/>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a:t>
            </a:r>
            <a:r>
              <a:rPr lang="en-US" sz="2000">
                <a:solidFill>
                  <a:schemeClr val="accent6"/>
                </a:solidFill>
                <a:latin typeface="Times New Roman"/>
                <a:ea typeface="Times New Roman"/>
                <a:cs typeface="Times New Roman"/>
                <a:sym typeface="Times New Roman"/>
              </a:rPr>
              <a:t>true positives</a:t>
            </a:r>
            <a:r>
              <a:rPr lang="en-US" sz="2000">
                <a:solidFill>
                  <a:schemeClr val="dk1"/>
                </a:solidFill>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false negative</a:t>
            </a:r>
            <a:r>
              <a:rPr lang="en-US" sz="2000">
                <a:solidFill>
                  <a:schemeClr val="dk1"/>
                </a:solidFill>
                <a:latin typeface="Times New Roman"/>
                <a:ea typeface="Times New Roman"/>
                <a:cs typeface="Times New Roman"/>
                <a:sym typeface="Times New Roman"/>
              </a:rPr>
              <a:t> and </a:t>
            </a:r>
            <a:r>
              <a:rPr lang="en-US" sz="2000">
                <a:solidFill>
                  <a:srgbClr val="0000FF"/>
                </a:solidFill>
                <a:latin typeface="Times New Roman"/>
                <a:ea typeface="Times New Roman"/>
                <a:cs typeface="Times New Roman"/>
                <a:sym typeface="Times New Roman"/>
              </a:rPr>
              <a:t>false positives</a:t>
            </a:r>
            <a:r>
              <a:rPr lang="en-US"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KAIST Dataset</a:t>
            </a:r>
            <a:endParaRPr/>
          </a:p>
        </p:txBody>
      </p:sp>
      <p:sp>
        <p:nvSpPr>
          <p:cNvPr id="480" name="Google Shape;480;p31"/>
          <p:cNvSpPr txBox="1"/>
          <p:nvPr>
            <p:ph idx="1" type="body"/>
          </p:nvPr>
        </p:nvSpPr>
        <p:spPr>
          <a:xfrm>
            <a:off x="6400800" y="1093638"/>
            <a:ext cx="5791200" cy="335730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SOTA comparison</a:t>
            </a:r>
            <a:endParaRPr/>
          </a:p>
        </p:txBody>
      </p:sp>
      <p:sp>
        <p:nvSpPr>
          <p:cNvPr id="481" name="Google Shape;481;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482" name="Google Shape;482;p31"/>
          <p:cNvGrpSpPr/>
          <p:nvPr/>
        </p:nvGrpSpPr>
        <p:grpSpPr>
          <a:xfrm>
            <a:off x="8334375" y="43887"/>
            <a:ext cx="3857625" cy="637150"/>
            <a:chOff x="0" y="6220850"/>
            <a:chExt cx="3857625" cy="637150"/>
          </a:xfrm>
        </p:grpSpPr>
        <p:pic>
          <p:nvPicPr>
            <p:cNvPr descr="Logo, company name&#10;&#10;Description automatically generated" id="483" name="Google Shape;483;p31"/>
            <p:cNvPicPr preferRelativeResize="0"/>
            <p:nvPr/>
          </p:nvPicPr>
          <p:blipFill rotWithShape="1">
            <a:blip r:embed="rId3">
              <a:alphaModFix/>
            </a:blip>
            <a:srcRect b="0" l="0" r="0" t="0"/>
            <a:stretch/>
          </p:blipFill>
          <p:spPr>
            <a:xfrm>
              <a:off x="0" y="6220850"/>
              <a:ext cx="1114425" cy="637150"/>
            </a:xfrm>
            <a:prstGeom prst="rect">
              <a:avLst/>
            </a:prstGeom>
            <a:noFill/>
            <a:ln>
              <a:noFill/>
            </a:ln>
          </p:spPr>
        </p:pic>
        <p:grpSp>
          <p:nvGrpSpPr>
            <p:cNvPr id="484" name="Google Shape;484;p31"/>
            <p:cNvGrpSpPr/>
            <p:nvPr/>
          </p:nvGrpSpPr>
          <p:grpSpPr>
            <a:xfrm>
              <a:off x="1114425" y="6311900"/>
              <a:ext cx="2743200" cy="546100"/>
              <a:chOff x="2843190" y="172589"/>
              <a:chExt cx="6885804" cy="1447594"/>
            </a:xfrm>
          </p:grpSpPr>
          <p:pic>
            <p:nvPicPr>
              <p:cNvPr id="485" name="Google Shape;485;p31"/>
              <p:cNvPicPr preferRelativeResize="0"/>
              <p:nvPr/>
            </p:nvPicPr>
            <p:blipFill rotWithShape="1">
              <a:blip r:embed="rId4">
                <a:alphaModFix/>
              </a:blip>
              <a:srcRect b="0" l="0" r="0" t="0"/>
              <a:stretch/>
            </p:blipFill>
            <p:spPr>
              <a:xfrm>
                <a:off x="4601388" y="172589"/>
                <a:ext cx="1433311" cy="1445255"/>
              </a:xfrm>
              <a:prstGeom prst="rect">
                <a:avLst/>
              </a:prstGeom>
              <a:noFill/>
              <a:ln>
                <a:noFill/>
              </a:ln>
            </p:spPr>
          </p:pic>
          <p:pic>
            <p:nvPicPr>
              <p:cNvPr id="486" name="Google Shape;486;p31"/>
              <p:cNvPicPr preferRelativeResize="0"/>
              <p:nvPr/>
            </p:nvPicPr>
            <p:blipFill rotWithShape="1">
              <a:blip r:embed="rId5">
                <a:alphaModFix/>
              </a:blip>
              <a:srcRect b="0" l="0" r="0" t="0"/>
              <a:stretch/>
            </p:blipFill>
            <p:spPr>
              <a:xfrm>
                <a:off x="2843190" y="176747"/>
                <a:ext cx="1443436" cy="1443436"/>
              </a:xfrm>
              <a:prstGeom prst="rect">
                <a:avLst/>
              </a:prstGeom>
              <a:noFill/>
              <a:ln>
                <a:noFill/>
              </a:ln>
            </p:spPr>
          </p:pic>
          <p:pic>
            <p:nvPicPr>
              <p:cNvPr descr="Texas A&amp;M University - Wikipedia" id="487" name="Google Shape;487;p31"/>
              <p:cNvPicPr preferRelativeResize="0"/>
              <p:nvPr/>
            </p:nvPicPr>
            <p:blipFill rotWithShape="1">
              <a:blip r:embed="rId6">
                <a:alphaModFix/>
              </a:blip>
              <a:srcRect b="0" l="0" r="0" t="0"/>
              <a:stretch/>
            </p:blipFill>
            <p:spPr>
              <a:xfrm>
                <a:off x="8283740" y="172589"/>
                <a:ext cx="1445254" cy="1445254"/>
              </a:xfrm>
              <a:prstGeom prst="rect">
                <a:avLst/>
              </a:prstGeom>
              <a:noFill/>
              <a:ln>
                <a:noFill/>
              </a:ln>
            </p:spPr>
          </p:pic>
          <p:pic>
            <p:nvPicPr>
              <p:cNvPr descr="Argo AI - Wikipedia" id="488" name="Google Shape;488;p31"/>
              <p:cNvPicPr preferRelativeResize="0"/>
              <p:nvPr/>
            </p:nvPicPr>
            <p:blipFill rotWithShape="1">
              <a:blip r:embed="rId7">
                <a:alphaModFix/>
              </a:blip>
              <a:srcRect b="0" l="0" r="0" t="0"/>
              <a:stretch/>
            </p:blipFill>
            <p:spPr>
              <a:xfrm>
                <a:off x="6293202" y="331986"/>
                <a:ext cx="1732035" cy="1032054"/>
              </a:xfrm>
              <a:prstGeom prst="rect">
                <a:avLst/>
              </a:prstGeom>
              <a:noFill/>
              <a:ln>
                <a:noFill/>
              </a:ln>
            </p:spPr>
          </p:pic>
        </p:grpSp>
      </p:grpSp>
      <p:sp>
        <p:nvSpPr>
          <p:cNvPr id="489" name="Google Shape;489;p31"/>
          <p:cNvSpPr txBox="1"/>
          <p:nvPr/>
        </p:nvSpPr>
        <p:spPr>
          <a:xfrm>
            <a:off x="2382" y="6536809"/>
            <a:ext cx="71985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Multimodal Object Detection via Probabilistic Ensembling, ECCV22 </a:t>
            </a:r>
            <a:endParaRPr/>
          </a:p>
        </p:txBody>
      </p:sp>
      <p:grpSp>
        <p:nvGrpSpPr>
          <p:cNvPr id="490" name="Google Shape;490;p31"/>
          <p:cNvGrpSpPr/>
          <p:nvPr/>
        </p:nvGrpSpPr>
        <p:grpSpPr>
          <a:xfrm>
            <a:off x="210199" y="1213951"/>
            <a:ext cx="5885801" cy="4896243"/>
            <a:chOff x="350194" y="887971"/>
            <a:chExt cx="6111374" cy="5272296"/>
          </a:xfrm>
        </p:grpSpPr>
        <p:pic>
          <p:nvPicPr>
            <p:cNvPr id="491" name="Google Shape;491;p31"/>
            <p:cNvPicPr preferRelativeResize="0"/>
            <p:nvPr/>
          </p:nvPicPr>
          <p:blipFill rotWithShape="1">
            <a:blip r:embed="rId8">
              <a:alphaModFix/>
            </a:blip>
            <a:srcRect b="0" l="33497" r="0" t="6480"/>
            <a:stretch/>
          </p:blipFill>
          <p:spPr>
            <a:xfrm>
              <a:off x="441235" y="1399787"/>
              <a:ext cx="6020333" cy="4760480"/>
            </a:xfrm>
            <a:prstGeom prst="rect">
              <a:avLst/>
            </a:prstGeom>
            <a:noFill/>
            <a:ln>
              <a:noFill/>
            </a:ln>
          </p:spPr>
        </p:pic>
        <p:sp>
          <p:nvSpPr>
            <p:cNvPr id="492" name="Google Shape;492;p31"/>
            <p:cNvSpPr txBox="1"/>
            <p:nvPr/>
          </p:nvSpPr>
          <p:spPr>
            <a:xfrm>
              <a:off x="1047091" y="887971"/>
              <a:ext cx="4902400" cy="595200"/>
            </a:xfrm>
            <a:prstGeom prst="rect">
              <a:avLst/>
            </a:prstGeom>
            <a:no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day scene                      night scene</a:t>
              </a:r>
              <a:endParaRPr sz="2400">
                <a:solidFill>
                  <a:schemeClr val="dk1"/>
                </a:solidFill>
                <a:latin typeface="Times New Roman"/>
                <a:ea typeface="Times New Roman"/>
                <a:cs typeface="Times New Roman"/>
                <a:sym typeface="Times New Roman"/>
              </a:endParaRPr>
            </a:p>
          </p:txBody>
        </p:sp>
        <p:sp>
          <p:nvSpPr>
            <p:cNvPr id="493" name="Google Shape;493;p31"/>
            <p:cNvSpPr txBox="1"/>
            <p:nvPr/>
          </p:nvSpPr>
          <p:spPr>
            <a:xfrm>
              <a:off x="350194" y="3346865"/>
              <a:ext cx="2087200" cy="3652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lang="en-US" sz="2133">
                  <a:solidFill>
                    <a:srgbClr val="FFFF00"/>
                  </a:solidFill>
                  <a:latin typeface="Times New Roman"/>
                  <a:ea typeface="Times New Roman"/>
                  <a:cs typeface="Times New Roman"/>
                  <a:sym typeface="Times New Roman"/>
                </a:rPr>
                <a:t>Middle Fusion</a:t>
              </a:r>
              <a:endParaRPr sz="2133">
                <a:solidFill>
                  <a:srgbClr val="FFFF00"/>
                </a:solidFill>
                <a:latin typeface="Times New Roman"/>
                <a:ea typeface="Times New Roman"/>
                <a:cs typeface="Times New Roman"/>
                <a:sym typeface="Times New Roman"/>
              </a:endParaRPr>
            </a:p>
          </p:txBody>
        </p:sp>
        <p:sp>
          <p:nvSpPr>
            <p:cNvPr id="494" name="Google Shape;494;p31"/>
            <p:cNvSpPr txBox="1"/>
            <p:nvPr/>
          </p:nvSpPr>
          <p:spPr>
            <a:xfrm>
              <a:off x="350194" y="5687704"/>
              <a:ext cx="1393794" cy="4436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lang="en-US" sz="2133">
                  <a:solidFill>
                    <a:srgbClr val="FFFF00"/>
                  </a:solidFill>
                  <a:latin typeface="Times New Roman"/>
                  <a:ea typeface="Times New Roman"/>
                  <a:cs typeface="Times New Roman"/>
                  <a:sym typeface="Times New Roman"/>
                </a:rPr>
                <a:t>ProbEn</a:t>
              </a:r>
              <a:endParaRPr sz="2133">
                <a:solidFill>
                  <a:srgbClr val="FFFF00"/>
                </a:solidFill>
                <a:latin typeface="Times New Roman"/>
                <a:ea typeface="Times New Roman"/>
                <a:cs typeface="Times New Roman"/>
                <a:sym typeface="Times New Roman"/>
              </a:endParaRPr>
            </a:p>
          </p:txBody>
        </p:sp>
      </p:grpSp>
      <p:sp>
        <p:nvSpPr>
          <p:cNvPr id="495" name="Google Shape;495;p31"/>
          <p:cNvSpPr txBox="1"/>
          <p:nvPr/>
        </p:nvSpPr>
        <p:spPr>
          <a:xfrm>
            <a:off x="457200" y="6124192"/>
            <a:ext cx="5284694" cy="488627"/>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a:t>
            </a:r>
            <a:r>
              <a:rPr lang="en-US" sz="2000">
                <a:solidFill>
                  <a:schemeClr val="accent6"/>
                </a:solidFill>
                <a:latin typeface="Times New Roman"/>
                <a:ea typeface="Times New Roman"/>
                <a:cs typeface="Times New Roman"/>
                <a:sym typeface="Times New Roman"/>
              </a:rPr>
              <a:t>true positives</a:t>
            </a:r>
            <a:r>
              <a:rPr lang="en-US" sz="2000">
                <a:solidFill>
                  <a:schemeClr val="dk1"/>
                </a:solidFill>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false negative</a:t>
            </a:r>
            <a:r>
              <a:rPr lang="en-US" sz="2000">
                <a:solidFill>
                  <a:schemeClr val="dk1"/>
                </a:solidFill>
                <a:latin typeface="Times New Roman"/>
                <a:ea typeface="Times New Roman"/>
                <a:cs typeface="Times New Roman"/>
                <a:sym typeface="Times New Roman"/>
              </a:rPr>
              <a:t> and </a:t>
            </a:r>
            <a:r>
              <a:rPr lang="en-US" sz="2000">
                <a:solidFill>
                  <a:srgbClr val="0000FF"/>
                </a:solidFill>
                <a:latin typeface="Times New Roman"/>
                <a:ea typeface="Times New Roman"/>
                <a:cs typeface="Times New Roman"/>
                <a:sym typeface="Times New Roman"/>
              </a:rPr>
              <a:t>false positives</a:t>
            </a:r>
            <a:r>
              <a:rPr lang="en-US"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p:txBody>
      </p:sp>
      <p:pic>
        <p:nvPicPr>
          <p:cNvPr id="496" name="Google Shape;496;p31"/>
          <p:cNvPicPr preferRelativeResize="0"/>
          <p:nvPr/>
        </p:nvPicPr>
        <p:blipFill rotWithShape="1">
          <a:blip r:embed="rId9">
            <a:alphaModFix/>
          </a:blip>
          <a:srcRect b="0" l="0" r="0" t="0"/>
          <a:stretch/>
        </p:blipFill>
        <p:spPr>
          <a:xfrm>
            <a:off x="7094033" y="1689261"/>
            <a:ext cx="3729200" cy="48131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Motivation</a:t>
            </a:r>
            <a:endParaRPr/>
          </a:p>
        </p:txBody>
      </p:sp>
      <p:sp>
        <p:nvSpPr>
          <p:cNvPr id="116" name="Google Shape;116;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Night scene</a:t>
            </a:r>
            <a:endParaRPr/>
          </a:p>
        </p:txBody>
      </p:sp>
      <p:sp>
        <p:nvSpPr>
          <p:cNvPr id="117" name="Google Shape;117;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18" name="Google Shape;118;p14"/>
          <p:cNvGrpSpPr/>
          <p:nvPr/>
        </p:nvGrpSpPr>
        <p:grpSpPr>
          <a:xfrm>
            <a:off x="8334375" y="43887"/>
            <a:ext cx="3857625" cy="637150"/>
            <a:chOff x="0" y="6220850"/>
            <a:chExt cx="3857625" cy="637150"/>
          </a:xfrm>
        </p:grpSpPr>
        <p:pic>
          <p:nvPicPr>
            <p:cNvPr descr="Logo, company name&#10;&#10;Description automatically generated" id="119" name="Google Shape;119;p14"/>
            <p:cNvPicPr preferRelativeResize="0"/>
            <p:nvPr/>
          </p:nvPicPr>
          <p:blipFill rotWithShape="1">
            <a:blip r:embed="rId3">
              <a:alphaModFix/>
            </a:blip>
            <a:srcRect b="0" l="0" r="0" t="0"/>
            <a:stretch/>
          </p:blipFill>
          <p:spPr>
            <a:xfrm>
              <a:off x="0" y="6220850"/>
              <a:ext cx="1114425" cy="637150"/>
            </a:xfrm>
            <a:prstGeom prst="rect">
              <a:avLst/>
            </a:prstGeom>
            <a:noFill/>
            <a:ln>
              <a:noFill/>
            </a:ln>
          </p:spPr>
        </p:pic>
        <p:grpSp>
          <p:nvGrpSpPr>
            <p:cNvPr id="120" name="Google Shape;120;p14"/>
            <p:cNvGrpSpPr/>
            <p:nvPr/>
          </p:nvGrpSpPr>
          <p:grpSpPr>
            <a:xfrm>
              <a:off x="1114425" y="6311900"/>
              <a:ext cx="2743200" cy="546100"/>
              <a:chOff x="2843190" y="172589"/>
              <a:chExt cx="6885804" cy="1447594"/>
            </a:xfrm>
          </p:grpSpPr>
          <p:pic>
            <p:nvPicPr>
              <p:cNvPr id="121" name="Google Shape;121;p14"/>
              <p:cNvPicPr preferRelativeResize="0"/>
              <p:nvPr/>
            </p:nvPicPr>
            <p:blipFill rotWithShape="1">
              <a:blip r:embed="rId4">
                <a:alphaModFix/>
              </a:blip>
              <a:srcRect b="0" l="0" r="0" t="0"/>
              <a:stretch/>
            </p:blipFill>
            <p:spPr>
              <a:xfrm>
                <a:off x="4601388" y="172589"/>
                <a:ext cx="1433311" cy="1445255"/>
              </a:xfrm>
              <a:prstGeom prst="rect">
                <a:avLst/>
              </a:prstGeom>
              <a:noFill/>
              <a:ln>
                <a:noFill/>
              </a:ln>
            </p:spPr>
          </p:pic>
          <p:pic>
            <p:nvPicPr>
              <p:cNvPr id="122" name="Google Shape;122;p14"/>
              <p:cNvPicPr preferRelativeResize="0"/>
              <p:nvPr/>
            </p:nvPicPr>
            <p:blipFill rotWithShape="1">
              <a:blip r:embed="rId5">
                <a:alphaModFix/>
              </a:blip>
              <a:srcRect b="0" l="0" r="0" t="0"/>
              <a:stretch/>
            </p:blipFill>
            <p:spPr>
              <a:xfrm>
                <a:off x="2843190" y="176747"/>
                <a:ext cx="1443436" cy="1443436"/>
              </a:xfrm>
              <a:prstGeom prst="rect">
                <a:avLst/>
              </a:prstGeom>
              <a:noFill/>
              <a:ln>
                <a:noFill/>
              </a:ln>
            </p:spPr>
          </p:pic>
          <p:pic>
            <p:nvPicPr>
              <p:cNvPr descr="Texas A&amp;M University - Wikipedia" id="123" name="Google Shape;123;p14"/>
              <p:cNvPicPr preferRelativeResize="0"/>
              <p:nvPr/>
            </p:nvPicPr>
            <p:blipFill rotWithShape="1">
              <a:blip r:embed="rId6">
                <a:alphaModFix/>
              </a:blip>
              <a:srcRect b="0" l="0" r="0" t="0"/>
              <a:stretch/>
            </p:blipFill>
            <p:spPr>
              <a:xfrm>
                <a:off x="8283740" y="172589"/>
                <a:ext cx="1445254" cy="1445254"/>
              </a:xfrm>
              <a:prstGeom prst="rect">
                <a:avLst/>
              </a:prstGeom>
              <a:noFill/>
              <a:ln>
                <a:noFill/>
              </a:ln>
            </p:spPr>
          </p:pic>
          <p:pic>
            <p:nvPicPr>
              <p:cNvPr descr="Argo AI - Wikipedia" id="124" name="Google Shape;124;p14"/>
              <p:cNvPicPr preferRelativeResize="0"/>
              <p:nvPr/>
            </p:nvPicPr>
            <p:blipFill rotWithShape="1">
              <a:blip r:embed="rId7">
                <a:alphaModFix/>
              </a:blip>
              <a:srcRect b="0" l="0" r="0" t="0"/>
              <a:stretch/>
            </p:blipFill>
            <p:spPr>
              <a:xfrm>
                <a:off x="6293202" y="331986"/>
                <a:ext cx="1732035" cy="1032054"/>
              </a:xfrm>
              <a:prstGeom prst="rect">
                <a:avLst/>
              </a:prstGeom>
              <a:noFill/>
              <a:ln>
                <a:noFill/>
              </a:ln>
            </p:spPr>
          </p:pic>
        </p:grpSp>
      </p:grpSp>
      <p:pic>
        <p:nvPicPr>
          <p:cNvPr id="125" name="Google Shape;125;p14"/>
          <p:cNvPicPr preferRelativeResize="0"/>
          <p:nvPr/>
        </p:nvPicPr>
        <p:blipFill rotWithShape="1">
          <a:blip r:embed="rId8">
            <a:alphaModFix/>
          </a:blip>
          <a:srcRect b="0" l="140" r="52566" t="0"/>
          <a:stretch/>
        </p:blipFill>
        <p:spPr>
          <a:xfrm>
            <a:off x="3938587" y="2424113"/>
            <a:ext cx="4314825" cy="3486015"/>
          </a:xfrm>
          <a:prstGeom prst="rect">
            <a:avLst/>
          </a:prstGeom>
          <a:noFill/>
          <a:ln>
            <a:noFill/>
          </a:ln>
        </p:spPr>
      </p:pic>
      <p:pic>
        <p:nvPicPr>
          <p:cNvPr id="126" name="Google Shape;126;p14"/>
          <p:cNvPicPr preferRelativeResize="0"/>
          <p:nvPr/>
        </p:nvPicPr>
        <p:blipFill rotWithShape="1">
          <a:blip r:embed="rId8">
            <a:alphaModFix/>
          </a:blip>
          <a:srcRect b="0" l="47538" r="0" t="1243"/>
          <a:stretch/>
        </p:blipFill>
        <p:spPr>
          <a:xfrm>
            <a:off x="3281859" y="2424112"/>
            <a:ext cx="4561980" cy="3486016"/>
          </a:xfrm>
          <a:prstGeom prst="rect">
            <a:avLst/>
          </a:prstGeom>
          <a:noFill/>
          <a:ln>
            <a:noFill/>
          </a:ln>
        </p:spPr>
      </p:pic>
      <p:sp>
        <p:nvSpPr>
          <p:cNvPr id="127" name="Google Shape;127;p14"/>
          <p:cNvSpPr txBox="1"/>
          <p:nvPr/>
        </p:nvSpPr>
        <p:spPr>
          <a:xfrm>
            <a:off x="2382" y="6536809"/>
            <a:ext cx="71985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Multimodal Object Detection via Probabilistic Ensembling, ECCV22 </a:t>
            </a:r>
            <a:endParaRPr/>
          </a:p>
        </p:txBody>
      </p:sp>
      <p:sp>
        <p:nvSpPr>
          <p:cNvPr id="128" name="Google Shape;128;p14"/>
          <p:cNvSpPr/>
          <p:nvPr/>
        </p:nvSpPr>
        <p:spPr>
          <a:xfrm rot="-1525120">
            <a:off x="4775037" y="2970552"/>
            <a:ext cx="557212" cy="1200150"/>
          </a:xfrm>
          <a:prstGeom prst="downArrow">
            <a:avLst>
              <a:gd fmla="val 50000" name="adj1"/>
              <a:gd fmla="val 50000" name="adj2"/>
            </a:avLst>
          </a:prstGeom>
          <a:solidFill>
            <a:srgbClr val="FF6495"/>
          </a:solidFill>
          <a:ln cap="flat" cmpd="sng" w="12700">
            <a:solidFill>
              <a:srgbClr val="FEE5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 name="Google Shape;129;p14"/>
          <p:cNvSpPr txBox="1"/>
          <p:nvPr/>
        </p:nvSpPr>
        <p:spPr>
          <a:xfrm>
            <a:off x="3631914" y="2539724"/>
            <a:ext cx="21800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00"/>
                </a:solidFill>
                <a:latin typeface="Arial"/>
                <a:ea typeface="Arial"/>
                <a:cs typeface="Arial"/>
                <a:sym typeface="Arial"/>
              </a:rPr>
              <a:t>Undetected in RGB</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30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par>
                                <p:cTn fill="hold" nodeType="withEffect" presetClass="entr" presetID="1" presetSubtype="0">
                                  <p:stCondLst>
                                    <p:cond delay="50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FLIR Dataset</a:t>
            </a:r>
            <a:endParaRPr/>
          </a:p>
        </p:txBody>
      </p:sp>
      <p:sp>
        <p:nvSpPr>
          <p:cNvPr id="503" name="Google Shape;503;p32"/>
          <p:cNvSpPr txBox="1"/>
          <p:nvPr>
            <p:ph idx="1" type="body"/>
          </p:nvPr>
        </p:nvSpPr>
        <p:spPr>
          <a:xfrm>
            <a:off x="6400800" y="2104208"/>
            <a:ext cx="5791200" cy="335730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RGBT </a:t>
            </a:r>
            <a:r>
              <a:rPr lang="en-US">
                <a:solidFill>
                  <a:srgbClr val="C00000"/>
                </a:solidFill>
              </a:rPr>
              <a:t>un</a:t>
            </a:r>
            <a:r>
              <a:rPr lang="en-US">
                <a:solidFill>
                  <a:srgbClr val="0070C0"/>
                </a:solidFill>
              </a:rPr>
              <a:t>aligned</a:t>
            </a:r>
            <a:r>
              <a:rPr lang="en-US"/>
              <a:t> dataset</a:t>
            </a:r>
            <a:endParaRPr/>
          </a:p>
          <a:p>
            <a:pPr indent="-228600" lvl="0" marL="228600" rtl="0" algn="l">
              <a:lnSpc>
                <a:spcPct val="90000"/>
              </a:lnSpc>
              <a:spcBef>
                <a:spcPts val="1000"/>
              </a:spcBef>
              <a:spcAft>
                <a:spcPts val="0"/>
              </a:spcAft>
              <a:buClr>
                <a:schemeClr val="dk1"/>
              </a:buClr>
              <a:buSzPts val="2800"/>
              <a:buChar char="•"/>
            </a:pPr>
            <a:r>
              <a:rPr lang="en-US"/>
              <a:t>High resolution</a:t>
            </a:r>
            <a:endParaRPr/>
          </a:p>
          <a:p>
            <a:pPr indent="-228600" lvl="0" marL="228600" rtl="0" algn="l">
              <a:lnSpc>
                <a:spcPct val="90000"/>
              </a:lnSpc>
              <a:spcBef>
                <a:spcPts val="1000"/>
              </a:spcBef>
              <a:spcAft>
                <a:spcPts val="0"/>
              </a:spcAft>
              <a:buClr>
                <a:schemeClr val="dk1"/>
              </a:buClr>
              <a:buSzPts val="2800"/>
              <a:buChar char="•"/>
            </a:pPr>
            <a:r>
              <a:rPr lang="en-US"/>
              <a:t>Classes: pedestrian, car, bike</a:t>
            </a:r>
            <a:endParaRPr/>
          </a:p>
          <a:p>
            <a:pPr indent="-228600" lvl="0" marL="228600" rtl="0" algn="l">
              <a:lnSpc>
                <a:spcPct val="90000"/>
              </a:lnSpc>
              <a:spcBef>
                <a:spcPts val="1000"/>
              </a:spcBef>
              <a:spcAft>
                <a:spcPts val="0"/>
              </a:spcAft>
              <a:buClr>
                <a:schemeClr val="dk1"/>
              </a:buClr>
              <a:buSzPts val="2800"/>
              <a:buChar char="•"/>
            </a:pPr>
            <a:r>
              <a:rPr lang="en-US"/>
              <a:t>Metric: mean average precision (mAP)</a:t>
            </a:r>
            <a:endParaRPr/>
          </a:p>
          <a:p>
            <a:pPr indent="-50800" lvl="0" marL="228600" rtl="0" algn="l">
              <a:lnSpc>
                <a:spcPct val="90000"/>
              </a:lnSpc>
              <a:spcBef>
                <a:spcPts val="1000"/>
              </a:spcBef>
              <a:spcAft>
                <a:spcPts val="0"/>
              </a:spcAft>
              <a:buClr>
                <a:schemeClr val="dk1"/>
              </a:buClr>
              <a:buSzPts val="2800"/>
              <a:buNone/>
            </a:pPr>
            <a:r>
              <a:t/>
            </a:r>
            <a:endParaRPr/>
          </a:p>
        </p:txBody>
      </p:sp>
      <p:sp>
        <p:nvSpPr>
          <p:cNvPr id="504" name="Google Shape;50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05" name="Google Shape;505;p32"/>
          <p:cNvGrpSpPr/>
          <p:nvPr/>
        </p:nvGrpSpPr>
        <p:grpSpPr>
          <a:xfrm>
            <a:off x="8334375" y="43887"/>
            <a:ext cx="3857625" cy="637150"/>
            <a:chOff x="0" y="6220850"/>
            <a:chExt cx="3857625" cy="637150"/>
          </a:xfrm>
        </p:grpSpPr>
        <p:pic>
          <p:nvPicPr>
            <p:cNvPr descr="Logo, company name&#10;&#10;Description automatically generated" id="506" name="Google Shape;506;p32"/>
            <p:cNvPicPr preferRelativeResize="0"/>
            <p:nvPr/>
          </p:nvPicPr>
          <p:blipFill rotWithShape="1">
            <a:blip r:embed="rId3">
              <a:alphaModFix/>
            </a:blip>
            <a:srcRect b="0" l="0" r="0" t="0"/>
            <a:stretch/>
          </p:blipFill>
          <p:spPr>
            <a:xfrm>
              <a:off x="0" y="6220850"/>
              <a:ext cx="1114425" cy="637150"/>
            </a:xfrm>
            <a:prstGeom prst="rect">
              <a:avLst/>
            </a:prstGeom>
            <a:noFill/>
            <a:ln>
              <a:noFill/>
            </a:ln>
          </p:spPr>
        </p:pic>
        <p:grpSp>
          <p:nvGrpSpPr>
            <p:cNvPr id="507" name="Google Shape;507;p32"/>
            <p:cNvGrpSpPr/>
            <p:nvPr/>
          </p:nvGrpSpPr>
          <p:grpSpPr>
            <a:xfrm>
              <a:off x="1114425" y="6311900"/>
              <a:ext cx="2743200" cy="546100"/>
              <a:chOff x="2843190" y="172589"/>
              <a:chExt cx="6885804" cy="1447594"/>
            </a:xfrm>
          </p:grpSpPr>
          <p:pic>
            <p:nvPicPr>
              <p:cNvPr id="508" name="Google Shape;508;p32"/>
              <p:cNvPicPr preferRelativeResize="0"/>
              <p:nvPr/>
            </p:nvPicPr>
            <p:blipFill rotWithShape="1">
              <a:blip r:embed="rId4">
                <a:alphaModFix/>
              </a:blip>
              <a:srcRect b="0" l="0" r="0" t="0"/>
              <a:stretch/>
            </p:blipFill>
            <p:spPr>
              <a:xfrm>
                <a:off x="4601388" y="172589"/>
                <a:ext cx="1433311" cy="1445255"/>
              </a:xfrm>
              <a:prstGeom prst="rect">
                <a:avLst/>
              </a:prstGeom>
              <a:noFill/>
              <a:ln>
                <a:noFill/>
              </a:ln>
            </p:spPr>
          </p:pic>
          <p:pic>
            <p:nvPicPr>
              <p:cNvPr id="509" name="Google Shape;509;p32"/>
              <p:cNvPicPr preferRelativeResize="0"/>
              <p:nvPr/>
            </p:nvPicPr>
            <p:blipFill rotWithShape="1">
              <a:blip r:embed="rId5">
                <a:alphaModFix/>
              </a:blip>
              <a:srcRect b="0" l="0" r="0" t="0"/>
              <a:stretch/>
            </p:blipFill>
            <p:spPr>
              <a:xfrm>
                <a:off x="2843190" y="176747"/>
                <a:ext cx="1443436" cy="1443436"/>
              </a:xfrm>
              <a:prstGeom prst="rect">
                <a:avLst/>
              </a:prstGeom>
              <a:noFill/>
              <a:ln>
                <a:noFill/>
              </a:ln>
            </p:spPr>
          </p:pic>
          <p:pic>
            <p:nvPicPr>
              <p:cNvPr descr="Texas A&amp;M University - Wikipedia" id="510" name="Google Shape;510;p32"/>
              <p:cNvPicPr preferRelativeResize="0"/>
              <p:nvPr/>
            </p:nvPicPr>
            <p:blipFill rotWithShape="1">
              <a:blip r:embed="rId6">
                <a:alphaModFix/>
              </a:blip>
              <a:srcRect b="0" l="0" r="0" t="0"/>
              <a:stretch/>
            </p:blipFill>
            <p:spPr>
              <a:xfrm>
                <a:off x="8283740" y="172589"/>
                <a:ext cx="1445254" cy="1445254"/>
              </a:xfrm>
              <a:prstGeom prst="rect">
                <a:avLst/>
              </a:prstGeom>
              <a:noFill/>
              <a:ln>
                <a:noFill/>
              </a:ln>
            </p:spPr>
          </p:pic>
          <p:pic>
            <p:nvPicPr>
              <p:cNvPr descr="Argo AI - Wikipedia" id="511" name="Google Shape;511;p32"/>
              <p:cNvPicPr preferRelativeResize="0"/>
              <p:nvPr/>
            </p:nvPicPr>
            <p:blipFill rotWithShape="1">
              <a:blip r:embed="rId7">
                <a:alphaModFix/>
              </a:blip>
              <a:srcRect b="0" l="0" r="0" t="0"/>
              <a:stretch/>
            </p:blipFill>
            <p:spPr>
              <a:xfrm>
                <a:off x="6293202" y="331986"/>
                <a:ext cx="1732035" cy="1032054"/>
              </a:xfrm>
              <a:prstGeom prst="rect">
                <a:avLst/>
              </a:prstGeom>
              <a:noFill/>
              <a:ln>
                <a:noFill/>
              </a:ln>
            </p:spPr>
          </p:pic>
        </p:grpSp>
      </p:grpSp>
      <p:sp>
        <p:nvSpPr>
          <p:cNvPr id="512" name="Google Shape;512;p32"/>
          <p:cNvSpPr txBox="1"/>
          <p:nvPr/>
        </p:nvSpPr>
        <p:spPr>
          <a:xfrm>
            <a:off x="2382" y="6536809"/>
            <a:ext cx="71985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Multimodal Object Detection via Probabilistic Ensembling, ECCV22 </a:t>
            </a:r>
            <a:endParaRPr/>
          </a:p>
        </p:txBody>
      </p:sp>
      <p:grpSp>
        <p:nvGrpSpPr>
          <p:cNvPr id="513" name="Google Shape;513;p32"/>
          <p:cNvGrpSpPr/>
          <p:nvPr/>
        </p:nvGrpSpPr>
        <p:grpSpPr>
          <a:xfrm>
            <a:off x="1621459" y="1442806"/>
            <a:ext cx="3919883" cy="5094003"/>
            <a:chOff x="1011145" y="1444948"/>
            <a:chExt cx="3919883" cy="5094003"/>
          </a:xfrm>
        </p:grpSpPr>
        <p:pic>
          <p:nvPicPr>
            <p:cNvPr id="514" name="Google Shape;514;p32"/>
            <p:cNvPicPr preferRelativeResize="0"/>
            <p:nvPr/>
          </p:nvPicPr>
          <p:blipFill rotWithShape="1">
            <a:blip r:embed="rId8">
              <a:alphaModFix/>
            </a:blip>
            <a:srcRect b="0" l="0" r="51342" t="0"/>
            <a:stretch/>
          </p:blipFill>
          <p:spPr>
            <a:xfrm>
              <a:off x="1011145" y="1444948"/>
              <a:ext cx="3906544" cy="2520527"/>
            </a:xfrm>
            <a:prstGeom prst="rect">
              <a:avLst/>
            </a:prstGeom>
            <a:noFill/>
            <a:ln>
              <a:noFill/>
            </a:ln>
          </p:spPr>
        </p:pic>
        <p:pic>
          <p:nvPicPr>
            <p:cNvPr id="515" name="Google Shape;515;p32"/>
            <p:cNvPicPr preferRelativeResize="0"/>
            <p:nvPr/>
          </p:nvPicPr>
          <p:blipFill rotWithShape="1">
            <a:blip r:embed="rId8">
              <a:alphaModFix/>
            </a:blip>
            <a:srcRect b="0" l="50791" r="0" t="0"/>
            <a:stretch/>
          </p:blipFill>
          <p:spPr>
            <a:xfrm>
              <a:off x="1024484" y="4046697"/>
              <a:ext cx="3906544" cy="2492254"/>
            </a:xfrm>
            <a:prstGeom prst="rect">
              <a:avLst/>
            </a:prstGeom>
            <a:noFill/>
            <a:ln>
              <a:noFill/>
            </a:ln>
          </p:spPr>
        </p:pic>
      </p:grpSp>
      <p:sp>
        <p:nvSpPr>
          <p:cNvPr id="516" name="Google Shape;516;p32"/>
          <p:cNvSpPr txBox="1"/>
          <p:nvPr/>
        </p:nvSpPr>
        <p:spPr>
          <a:xfrm>
            <a:off x="575767" y="2850776"/>
            <a:ext cx="5886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T=0</a:t>
            </a:r>
            <a:endParaRPr/>
          </a:p>
        </p:txBody>
      </p:sp>
      <p:sp>
        <p:nvSpPr>
          <p:cNvPr id="517" name="Google Shape;517;p32"/>
          <p:cNvSpPr txBox="1"/>
          <p:nvPr/>
        </p:nvSpPr>
        <p:spPr>
          <a:xfrm>
            <a:off x="575766" y="4880739"/>
            <a:ext cx="5886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FLIR Dataset</a:t>
            </a:r>
            <a:endParaRPr/>
          </a:p>
        </p:txBody>
      </p:sp>
      <p:sp>
        <p:nvSpPr>
          <p:cNvPr id="524" name="Google Shape;52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25" name="Google Shape;525;p33"/>
          <p:cNvGrpSpPr/>
          <p:nvPr/>
        </p:nvGrpSpPr>
        <p:grpSpPr>
          <a:xfrm>
            <a:off x="8334375" y="43887"/>
            <a:ext cx="3857625" cy="637150"/>
            <a:chOff x="0" y="6220850"/>
            <a:chExt cx="3857625" cy="637150"/>
          </a:xfrm>
        </p:grpSpPr>
        <p:pic>
          <p:nvPicPr>
            <p:cNvPr descr="Logo, company name&#10;&#10;Description automatically generated" id="526" name="Google Shape;526;p33"/>
            <p:cNvPicPr preferRelativeResize="0"/>
            <p:nvPr/>
          </p:nvPicPr>
          <p:blipFill rotWithShape="1">
            <a:blip r:embed="rId3">
              <a:alphaModFix/>
            </a:blip>
            <a:srcRect b="0" l="0" r="0" t="0"/>
            <a:stretch/>
          </p:blipFill>
          <p:spPr>
            <a:xfrm>
              <a:off x="0" y="6220850"/>
              <a:ext cx="1114425" cy="637150"/>
            </a:xfrm>
            <a:prstGeom prst="rect">
              <a:avLst/>
            </a:prstGeom>
            <a:noFill/>
            <a:ln>
              <a:noFill/>
            </a:ln>
          </p:spPr>
        </p:pic>
        <p:grpSp>
          <p:nvGrpSpPr>
            <p:cNvPr id="527" name="Google Shape;527;p33"/>
            <p:cNvGrpSpPr/>
            <p:nvPr/>
          </p:nvGrpSpPr>
          <p:grpSpPr>
            <a:xfrm>
              <a:off x="1114425" y="6311900"/>
              <a:ext cx="2743200" cy="546100"/>
              <a:chOff x="2843190" y="172589"/>
              <a:chExt cx="6885804" cy="1447594"/>
            </a:xfrm>
          </p:grpSpPr>
          <p:pic>
            <p:nvPicPr>
              <p:cNvPr id="528" name="Google Shape;528;p33"/>
              <p:cNvPicPr preferRelativeResize="0"/>
              <p:nvPr/>
            </p:nvPicPr>
            <p:blipFill rotWithShape="1">
              <a:blip r:embed="rId4">
                <a:alphaModFix/>
              </a:blip>
              <a:srcRect b="0" l="0" r="0" t="0"/>
              <a:stretch/>
            </p:blipFill>
            <p:spPr>
              <a:xfrm>
                <a:off x="4601388" y="172589"/>
                <a:ext cx="1433311" cy="1445255"/>
              </a:xfrm>
              <a:prstGeom prst="rect">
                <a:avLst/>
              </a:prstGeom>
              <a:noFill/>
              <a:ln>
                <a:noFill/>
              </a:ln>
            </p:spPr>
          </p:pic>
          <p:pic>
            <p:nvPicPr>
              <p:cNvPr id="529" name="Google Shape;529;p33"/>
              <p:cNvPicPr preferRelativeResize="0"/>
              <p:nvPr/>
            </p:nvPicPr>
            <p:blipFill rotWithShape="1">
              <a:blip r:embed="rId5">
                <a:alphaModFix/>
              </a:blip>
              <a:srcRect b="0" l="0" r="0" t="0"/>
              <a:stretch/>
            </p:blipFill>
            <p:spPr>
              <a:xfrm>
                <a:off x="2843190" y="176747"/>
                <a:ext cx="1443436" cy="1443436"/>
              </a:xfrm>
              <a:prstGeom prst="rect">
                <a:avLst/>
              </a:prstGeom>
              <a:noFill/>
              <a:ln>
                <a:noFill/>
              </a:ln>
            </p:spPr>
          </p:pic>
          <p:pic>
            <p:nvPicPr>
              <p:cNvPr descr="Texas A&amp;M University - Wikipedia" id="530" name="Google Shape;530;p33"/>
              <p:cNvPicPr preferRelativeResize="0"/>
              <p:nvPr/>
            </p:nvPicPr>
            <p:blipFill rotWithShape="1">
              <a:blip r:embed="rId6">
                <a:alphaModFix/>
              </a:blip>
              <a:srcRect b="0" l="0" r="0" t="0"/>
              <a:stretch/>
            </p:blipFill>
            <p:spPr>
              <a:xfrm>
                <a:off x="8283740" y="172589"/>
                <a:ext cx="1445254" cy="1445254"/>
              </a:xfrm>
              <a:prstGeom prst="rect">
                <a:avLst/>
              </a:prstGeom>
              <a:noFill/>
              <a:ln>
                <a:noFill/>
              </a:ln>
            </p:spPr>
          </p:pic>
          <p:pic>
            <p:nvPicPr>
              <p:cNvPr descr="Argo AI - Wikipedia" id="531" name="Google Shape;531;p33"/>
              <p:cNvPicPr preferRelativeResize="0"/>
              <p:nvPr/>
            </p:nvPicPr>
            <p:blipFill rotWithShape="1">
              <a:blip r:embed="rId7">
                <a:alphaModFix/>
              </a:blip>
              <a:srcRect b="0" l="0" r="0" t="0"/>
              <a:stretch/>
            </p:blipFill>
            <p:spPr>
              <a:xfrm>
                <a:off x="6293202" y="331986"/>
                <a:ext cx="1732035" cy="1032054"/>
              </a:xfrm>
              <a:prstGeom prst="rect">
                <a:avLst/>
              </a:prstGeom>
              <a:noFill/>
              <a:ln>
                <a:noFill/>
              </a:ln>
            </p:spPr>
          </p:pic>
        </p:grpSp>
      </p:grpSp>
      <p:sp>
        <p:nvSpPr>
          <p:cNvPr id="532" name="Google Shape;532;p33"/>
          <p:cNvSpPr txBox="1"/>
          <p:nvPr/>
        </p:nvSpPr>
        <p:spPr>
          <a:xfrm>
            <a:off x="2382" y="6536809"/>
            <a:ext cx="71985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Multimodal Object Detection via Probabilistic Ensembling, ECCV22 </a:t>
            </a:r>
            <a:endParaRPr/>
          </a:p>
        </p:txBody>
      </p:sp>
      <p:sp>
        <p:nvSpPr>
          <p:cNvPr id="533" name="Google Shape;533;p33"/>
          <p:cNvSpPr txBox="1"/>
          <p:nvPr/>
        </p:nvSpPr>
        <p:spPr>
          <a:xfrm>
            <a:off x="457200" y="6124192"/>
            <a:ext cx="5284694" cy="488627"/>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a:t>
            </a:r>
            <a:r>
              <a:rPr lang="en-US" sz="2000">
                <a:solidFill>
                  <a:schemeClr val="accent6"/>
                </a:solidFill>
                <a:latin typeface="Times New Roman"/>
                <a:ea typeface="Times New Roman"/>
                <a:cs typeface="Times New Roman"/>
                <a:sym typeface="Times New Roman"/>
              </a:rPr>
              <a:t>true positives</a:t>
            </a:r>
            <a:r>
              <a:rPr lang="en-US" sz="2000">
                <a:solidFill>
                  <a:schemeClr val="dk1"/>
                </a:solidFill>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false negative</a:t>
            </a:r>
            <a:r>
              <a:rPr lang="en-US" sz="2000">
                <a:solidFill>
                  <a:schemeClr val="dk1"/>
                </a:solidFill>
                <a:latin typeface="Times New Roman"/>
                <a:ea typeface="Times New Roman"/>
                <a:cs typeface="Times New Roman"/>
                <a:sym typeface="Times New Roman"/>
              </a:rPr>
              <a:t> and </a:t>
            </a:r>
            <a:r>
              <a:rPr lang="en-US" sz="2000">
                <a:solidFill>
                  <a:srgbClr val="0000FF"/>
                </a:solidFill>
                <a:latin typeface="Times New Roman"/>
                <a:ea typeface="Times New Roman"/>
                <a:cs typeface="Times New Roman"/>
                <a:sym typeface="Times New Roman"/>
              </a:rPr>
              <a:t>false positives</a:t>
            </a:r>
            <a:r>
              <a:rPr lang="en-US"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p:txBody>
      </p:sp>
      <p:grpSp>
        <p:nvGrpSpPr>
          <p:cNvPr id="534" name="Google Shape;534;p33"/>
          <p:cNvGrpSpPr/>
          <p:nvPr/>
        </p:nvGrpSpPr>
        <p:grpSpPr>
          <a:xfrm>
            <a:off x="188259" y="1102659"/>
            <a:ext cx="6183776" cy="5147728"/>
            <a:chOff x="105634" y="818600"/>
            <a:chExt cx="6266401" cy="5431787"/>
          </a:xfrm>
        </p:grpSpPr>
        <p:pic>
          <p:nvPicPr>
            <p:cNvPr id="535" name="Google Shape;535;p33"/>
            <p:cNvPicPr preferRelativeResize="0"/>
            <p:nvPr/>
          </p:nvPicPr>
          <p:blipFill rotWithShape="1">
            <a:blip r:embed="rId8">
              <a:alphaModFix/>
            </a:blip>
            <a:srcRect b="0" l="33324" r="0" t="34481"/>
            <a:stretch/>
          </p:blipFill>
          <p:spPr>
            <a:xfrm>
              <a:off x="105634" y="1413800"/>
              <a:ext cx="6266401" cy="4836587"/>
            </a:xfrm>
            <a:prstGeom prst="rect">
              <a:avLst/>
            </a:prstGeom>
            <a:noFill/>
            <a:ln>
              <a:noFill/>
            </a:ln>
          </p:spPr>
        </p:pic>
        <p:sp>
          <p:nvSpPr>
            <p:cNvPr id="536" name="Google Shape;536;p33"/>
            <p:cNvSpPr txBox="1"/>
            <p:nvPr/>
          </p:nvSpPr>
          <p:spPr>
            <a:xfrm>
              <a:off x="787632" y="818600"/>
              <a:ext cx="4902400" cy="595200"/>
            </a:xfrm>
            <a:prstGeom prst="rect">
              <a:avLst/>
            </a:prstGeom>
            <a:no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day scene                      night scene</a:t>
              </a:r>
              <a:endParaRPr sz="2400">
                <a:solidFill>
                  <a:schemeClr val="dk1"/>
                </a:solidFill>
                <a:latin typeface="Times New Roman"/>
                <a:ea typeface="Times New Roman"/>
                <a:cs typeface="Times New Roman"/>
                <a:sym typeface="Times New Roman"/>
              </a:endParaRPr>
            </a:p>
          </p:txBody>
        </p:sp>
      </p:grpSp>
      <p:pic>
        <p:nvPicPr>
          <p:cNvPr id="537" name="Google Shape;537;p33"/>
          <p:cNvPicPr preferRelativeResize="0"/>
          <p:nvPr/>
        </p:nvPicPr>
        <p:blipFill rotWithShape="1">
          <a:blip r:embed="rId9">
            <a:alphaModFix/>
          </a:blip>
          <a:srcRect b="0" l="0" r="0" t="0"/>
          <a:stretch/>
        </p:blipFill>
        <p:spPr>
          <a:xfrm>
            <a:off x="6492977" y="2196305"/>
            <a:ext cx="5462587" cy="3616609"/>
          </a:xfrm>
          <a:prstGeom prst="rect">
            <a:avLst/>
          </a:prstGeom>
          <a:noFill/>
          <a:ln>
            <a:noFill/>
          </a:ln>
        </p:spPr>
      </p:pic>
      <p:sp>
        <p:nvSpPr>
          <p:cNvPr id="538" name="Google Shape;538;p33"/>
          <p:cNvSpPr txBox="1"/>
          <p:nvPr/>
        </p:nvSpPr>
        <p:spPr>
          <a:xfrm>
            <a:off x="6492977" y="1567608"/>
            <a:ext cx="5791200" cy="335730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SOTA comparison</a:t>
            </a:r>
            <a:endParaRPr/>
          </a:p>
        </p:txBody>
      </p:sp>
      <p:sp>
        <p:nvSpPr>
          <p:cNvPr id="539" name="Google Shape;539;p33"/>
          <p:cNvSpPr txBox="1"/>
          <p:nvPr/>
        </p:nvSpPr>
        <p:spPr>
          <a:xfrm>
            <a:off x="5862000" y="5840011"/>
            <a:ext cx="5872800" cy="6016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lang="en-US" sz="2133">
                <a:solidFill>
                  <a:schemeClr val="dk1"/>
                </a:solidFill>
                <a:latin typeface="Times New Roman"/>
                <a:ea typeface="Times New Roman"/>
                <a:cs typeface="Times New Roman"/>
                <a:sym typeface="Times New Roman"/>
              </a:rPr>
              <a:t>(</a:t>
            </a:r>
            <a:r>
              <a:rPr i="1" lang="en-US" sz="2133">
                <a:solidFill>
                  <a:schemeClr val="dk1"/>
                </a:solidFill>
                <a:latin typeface="Times New Roman"/>
                <a:ea typeface="Times New Roman"/>
                <a:cs typeface="Times New Roman"/>
                <a:sym typeface="Times New Roman"/>
              </a:rPr>
              <a:t>mAP⬆: mean Average Precision</a:t>
            </a:r>
            <a:r>
              <a:rPr lang="en-US" sz="2133">
                <a:solidFill>
                  <a:schemeClr val="dk1"/>
                </a:solidFill>
                <a:latin typeface="Times New Roman"/>
                <a:ea typeface="Times New Roman"/>
                <a:cs typeface="Times New Roman"/>
                <a:sym typeface="Times New Roman"/>
              </a:rPr>
              <a:t>)</a:t>
            </a:r>
            <a:endParaRPr sz="2133">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Thanks &amp; QA</a:t>
            </a:r>
            <a:endParaRPr/>
          </a:p>
        </p:txBody>
      </p:sp>
      <p:sp>
        <p:nvSpPr>
          <p:cNvPr id="546" name="Google Shape;546;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47" name="Google Shape;547;p34"/>
          <p:cNvGrpSpPr/>
          <p:nvPr/>
        </p:nvGrpSpPr>
        <p:grpSpPr>
          <a:xfrm>
            <a:off x="8334375" y="43887"/>
            <a:ext cx="3857625" cy="637150"/>
            <a:chOff x="0" y="6220850"/>
            <a:chExt cx="3857625" cy="637150"/>
          </a:xfrm>
        </p:grpSpPr>
        <p:pic>
          <p:nvPicPr>
            <p:cNvPr descr="Logo, company name&#10;&#10;Description automatically generated" id="548" name="Google Shape;548;p34"/>
            <p:cNvPicPr preferRelativeResize="0"/>
            <p:nvPr/>
          </p:nvPicPr>
          <p:blipFill rotWithShape="1">
            <a:blip r:embed="rId3">
              <a:alphaModFix/>
            </a:blip>
            <a:srcRect b="0" l="0" r="0" t="0"/>
            <a:stretch/>
          </p:blipFill>
          <p:spPr>
            <a:xfrm>
              <a:off x="0" y="6220850"/>
              <a:ext cx="1114425" cy="637150"/>
            </a:xfrm>
            <a:prstGeom prst="rect">
              <a:avLst/>
            </a:prstGeom>
            <a:noFill/>
            <a:ln>
              <a:noFill/>
            </a:ln>
          </p:spPr>
        </p:pic>
        <p:grpSp>
          <p:nvGrpSpPr>
            <p:cNvPr id="549" name="Google Shape;549;p34"/>
            <p:cNvGrpSpPr/>
            <p:nvPr/>
          </p:nvGrpSpPr>
          <p:grpSpPr>
            <a:xfrm>
              <a:off x="1114425" y="6311900"/>
              <a:ext cx="2743200" cy="546100"/>
              <a:chOff x="2843190" y="172589"/>
              <a:chExt cx="6885804" cy="1447594"/>
            </a:xfrm>
          </p:grpSpPr>
          <p:pic>
            <p:nvPicPr>
              <p:cNvPr id="550" name="Google Shape;550;p34"/>
              <p:cNvPicPr preferRelativeResize="0"/>
              <p:nvPr/>
            </p:nvPicPr>
            <p:blipFill rotWithShape="1">
              <a:blip r:embed="rId4">
                <a:alphaModFix/>
              </a:blip>
              <a:srcRect b="0" l="0" r="0" t="0"/>
              <a:stretch/>
            </p:blipFill>
            <p:spPr>
              <a:xfrm>
                <a:off x="4601388" y="172589"/>
                <a:ext cx="1433311" cy="1445255"/>
              </a:xfrm>
              <a:prstGeom prst="rect">
                <a:avLst/>
              </a:prstGeom>
              <a:noFill/>
              <a:ln>
                <a:noFill/>
              </a:ln>
            </p:spPr>
          </p:pic>
          <p:pic>
            <p:nvPicPr>
              <p:cNvPr id="551" name="Google Shape;551;p34"/>
              <p:cNvPicPr preferRelativeResize="0"/>
              <p:nvPr/>
            </p:nvPicPr>
            <p:blipFill rotWithShape="1">
              <a:blip r:embed="rId5">
                <a:alphaModFix/>
              </a:blip>
              <a:srcRect b="0" l="0" r="0" t="0"/>
              <a:stretch/>
            </p:blipFill>
            <p:spPr>
              <a:xfrm>
                <a:off x="2843190" y="176747"/>
                <a:ext cx="1443436" cy="1443436"/>
              </a:xfrm>
              <a:prstGeom prst="rect">
                <a:avLst/>
              </a:prstGeom>
              <a:noFill/>
              <a:ln>
                <a:noFill/>
              </a:ln>
            </p:spPr>
          </p:pic>
          <p:pic>
            <p:nvPicPr>
              <p:cNvPr descr="Texas A&amp;M University - Wikipedia" id="552" name="Google Shape;552;p34"/>
              <p:cNvPicPr preferRelativeResize="0"/>
              <p:nvPr/>
            </p:nvPicPr>
            <p:blipFill rotWithShape="1">
              <a:blip r:embed="rId6">
                <a:alphaModFix/>
              </a:blip>
              <a:srcRect b="0" l="0" r="0" t="0"/>
              <a:stretch/>
            </p:blipFill>
            <p:spPr>
              <a:xfrm>
                <a:off x="8283740" y="172589"/>
                <a:ext cx="1445254" cy="1445254"/>
              </a:xfrm>
              <a:prstGeom prst="rect">
                <a:avLst/>
              </a:prstGeom>
              <a:noFill/>
              <a:ln>
                <a:noFill/>
              </a:ln>
            </p:spPr>
          </p:pic>
          <p:pic>
            <p:nvPicPr>
              <p:cNvPr descr="Argo AI - Wikipedia" id="553" name="Google Shape;553;p34"/>
              <p:cNvPicPr preferRelativeResize="0"/>
              <p:nvPr/>
            </p:nvPicPr>
            <p:blipFill rotWithShape="1">
              <a:blip r:embed="rId7">
                <a:alphaModFix/>
              </a:blip>
              <a:srcRect b="0" l="0" r="0" t="0"/>
              <a:stretch/>
            </p:blipFill>
            <p:spPr>
              <a:xfrm>
                <a:off x="6293202" y="331986"/>
                <a:ext cx="1732035" cy="1032054"/>
              </a:xfrm>
              <a:prstGeom prst="rect">
                <a:avLst/>
              </a:prstGeom>
              <a:noFill/>
              <a:ln>
                <a:noFill/>
              </a:ln>
            </p:spPr>
          </p:pic>
        </p:grpSp>
      </p:grpSp>
      <p:sp>
        <p:nvSpPr>
          <p:cNvPr id="554" name="Google Shape;554;p34"/>
          <p:cNvSpPr txBox="1"/>
          <p:nvPr/>
        </p:nvSpPr>
        <p:spPr>
          <a:xfrm>
            <a:off x="2382" y="6536809"/>
            <a:ext cx="71985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Multimodal Object Detection via Probabilistic Ensembling, ECCV22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9" name="Shape 559"/>
        <p:cNvGrpSpPr/>
        <p:nvPr/>
      </p:nvGrpSpPr>
      <p:grpSpPr>
        <a:xfrm>
          <a:off x="0" y="0"/>
          <a:ext cx="0" cy="0"/>
          <a:chOff x="0" y="0"/>
          <a:chExt cx="0" cy="0"/>
        </a:xfrm>
      </p:grpSpPr>
      <p:sp>
        <p:nvSpPr>
          <p:cNvPr id="560" name="Google Shape;560;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561" name="Google Shape;561;p35"/>
          <p:cNvSpPr txBox="1"/>
          <p:nvPr>
            <p:ph idx="1" type="body"/>
          </p:nvPr>
        </p:nvSpPr>
        <p:spPr>
          <a:xfrm>
            <a:off x="642937" y="2104208"/>
            <a:ext cx="10906125" cy="335730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p:txBody>
      </p:sp>
      <p:sp>
        <p:nvSpPr>
          <p:cNvPr id="562" name="Google Shape;562;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63" name="Google Shape;563;p35"/>
          <p:cNvGrpSpPr/>
          <p:nvPr/>
        </p:nvGrpSpPr>
        <p:grpSpPr>
          <a:xfrm>
            <a:off x="8334375" y="43887"/>
            <a:ext cx="3857625" cy="637150"/>
            <a:chOff x="0" y="6220850"/>
            <a:chExt cx="3857625" cy="637150"/>
          </a:xfrm>
        </p:grpSpPr>
        <p:pic>
          <p:nvPicPr>
            <p:cNvPr descr="Logo, company name&#10;&#10;Description automatically generated" id="564" name="Google Shape;564;p35"/>
            <p:cNvPicPr preferRelativeResize="0"/>
            <p:nvPr/>
          </p:nvPicPr>
          <p:blipFill rotWithShape="1">
            <a:blip r:embed="rId3">
              <a:alphaModFix/>
            </a:blip>
            <a:srcRect b="0" l="0" r="0" t="0"/>
            <a:stretch/>
          </p:blipFill>
          <p:spPr>
            <a:xfrm>
              <a:off x="0" y="6220850"/>
              <a:ext cx="1114425" cy="637150"/>
            </a:xfrm>
            <a:prstGeom prst="rect">
              <a:avLst/>
            </a:prstGeom>
            <a:noFill/>
            <a:ln>
              <a:noFill/>
            </a:ln>
          </p:spPr>
        </p:pic>
        <p:grpSp>
          <p:nvGrpSpPr>
            <p:cNvPr id="565" name="Google Shape;565;p35"/>
            <p:cNvGrpSpPr/>
            <p:nvPr/>
          </p:nvGrpSpPr>
          <p:grpSpPr>
            <a:xfrm>
              <a:off x="1114425" y="6311900"/>
              <a:ext cx="2743200" cy="546100"/>
              <a:chOff x="2843190" y="172589"/>
              <a:chExt cx="6885804" cy="1447594"/>
            </a:xfrm>
          </p:grpSpPr>
          <p:pic>
            <p:nvPicPr>
              <p:cNvPr id="566" name="Google Shape;566;p35"/>
              <p:cNvPicPr preferRelativeResize="0"/>
              <p:nvPr/>
            </p:nvPicPr>
            <p:blipFill rotWithShape="1">
              <a:blip r:embed="rId4">
                <a:alphaModFix/>
              </a:blip>
              <a:srcRect b="0" l="0" r="0" t="0"/>
              <a:stretch/>
            </p:blipFill>
            <p:spPr>
              <a:xfrm>
                <a:off x="4601388" y="172589"/>
                <a:ext cx="1433311" cy="1445255"/>
              </a:xfrm>
              <a:prstGeom prst="rect">
                <a:avLst/>
              </a:prstGeom>
              <a:noFill/>
              <a:ln>
                <a:noFill/>
              </a:ln>
            </p:spPr>
          </p:pic>
          <p:pic>
            <p:nvPicPr>
              <p:cNvPr id="567" name="Google Shape;567;p35"/>
              <p:cNvPicPr preferRelativeResize="0"/>
              <p:nvPr/>
            </p:nvPicPr>
            <p:blipFill rotWithShape="1">
              <a:blip r:embed="rId5">
                <a:alphaModFix/>
              </a:blip>
              <a:srcRect b="0" l="0" r="0" t="0"/>
              <a:stretch/>
            </p:blipFill>
            <p:spPr>
              <a:xfrm>
                <a:off x="2843190" y="176747"/>
                <a:ext cx="1443436" cy="1443436"/>
              </a:xfrm>
              <a:prstGeom prst="rect">
                <a:avLst/>
              </a:prstGeom>
              <a:noFill/>
              <a:ln>
                <a:noFill/>
              </a:ln>
            </p:spPr>
          </p:pic>
          <p:pic>
            <p:nvPicPr>
              <p:cNvPr descr="Texas A&amp;M University - Wikipedia" id="568" name="Google Shape;568;p35"/>
              <p:cNvPicPr preferRelativeResize="0"/>
              <p:nvPr/>
            </p:nvPicPr>
            <p:blipFill rotWithShape="1">
              <a:blip r:embed="rId6">
                <a:alphaModFix/>
              </a:blip>
              <a:srcRect b="0" l="0" r="0" t="0"/>
              <a:stretch/>
            </p:blipFill>
            <p:spPr>
              <a:xfrm>
                <a:off x="8283740" y="172589"/>
                <a:ext cx="1445254" cy="1445254"/>
              </a:xfrm>
              <a:prstGeom prst="rect">
                <a:avLst/>
              </a:prstGeom>
              <a:noFill/>
              <a:ln>
                <a:noFill/>
              </a:ln>
            </p:spPr>
          </p:pic>
          <p:pic>
            <p:nvPicPr>
              <p:cNvPr descr="Argo AI - Wikipedia" id="569" name="Google Shape;569;p35"/>
              <p:cNvPicPr preferRelativeResize="0"/>
              <p:nvPr/>
            </p:nvPicPr>
            <p:blipFill rotWithShape="1">
              <a:blip r:embed="rId7">
                <a:alphaModFix/>
              </a:blip>
              <a:srcRect b="0" l="0" r="0" t="0"/>
              <a:stretch/>
            </p:blipFill>
            <p:spPr>
              <a:xfrm>
                <a:off x="6293202" y="331986"/>
                <a:ext cx="1732035" cy="1032054"/>
              </a:xfrm>
              <a:prstGeom prst="rect">
                <a:avLst/>
              </a:prstGeom>
              <a:noFill/>
              <a:ln>
                <a:noFill/>
              </a:ln>
            </p:spPr>
          </p:pic>
        </p:grpSp>
      </p:grpSp>
      <p:sp>
        <p:nvSpPr>
          <p:cNvPr id="570" name="Google Shape;570;p35"/>
          <p:cNvSpPr txBox="1"/>
          <p:nvPr/>
        </p:nvSpPr>
        <p:spPr>
          <a:xfrm>
            <a:off x="2382" y="6536809"/>
            <a:ext cx="71985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Multimodal Object Detection via Probabilistic Ensembling, ECCV22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Motivation</a:t>
            </a:r>
            <a:endParaRPr/>
          </a:p>
        </p:txBody>
      </p:sp>
      <p:sp>
        <p:nvSpPr>
          <p:cNvPr id="136" name="Google Shape;136;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Night scene (RGB)</a:t>
            </a:r>
            <a:endParaRPr/>
          </a:p>
        </p:txBody>
      </p:sp>
      <p:sp>
        <p:nvSpPr>
          <p:cNvPr id="137" name="Google Shape;137;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38" name="Google Shape;138;p15"/>
          <p:cNvGrpSpPr/>
          <p:nvPr/>
        </p:nvGrpSpPr>
        <p:grpSpPr>
          <a:xfrm>
            <a:off x="8334375" y="43887"/>
            <a:ext cx="3857625" cy="637150"/>
            <a:chOff x="0" y="6220850"/>
            <a:chExt cx="3857625" cy="637150"/>
          </a:xfrm>
        </p:grpSpPr>
        <p:pic>
          <p:nvPicPr>
            <p:cNvPr descr="Logo, company name&#10;&#10;Description automatically generated" id="139" name="Google Shape;139;p15"/>
            <p:cNvPicPr preferRelativeResize="0"/>
            <p:nvPr/>
          </p:nvPicPr>
          <p:blipFill rotWithShape="1">
            <a:blip r:embed="rId3">
              <a:alphaModFix/>
            </a:blip>
            <a:srcRect b="0" l="0" r="0" t="0"/>
            <a:stretch/>
          </p:blipFill>
          <p:spPr>
            <a:xfrm>
              <a:off x="0" y="6220850"/>
              <a:ext cx="1114425" cy="637150"/>
            </a:xfrm>
            <a:prstGeom prst="rect">
              <a:avLst/>
            </a:prstGeom>
            <a:noFill/>
            <a:ln>
              <a:noFill/>
            </a:ln>
          </p:spPr>
        </p:pic>
        <p:grpSp>
          <p:nvGrpSpPr>
            <p:cNvPr id="140" name="Google Shape;140;p15"/>
            <p:cNvGrpSpPr/>
            <p:nvPr/>
          </p:nvGrpSpPr>
          <p:grpSpPr>
            <a:xfrm>
              <a:off x="1114425" y="6311900"/>
              <a:ext cx="2743200" cy="546100"/>
              <a:chOff x="2843190" y="172589"/>
              <a:chExt cx="6885804" cy="1447594"/>
            </a:xfrm>
          </p:grpSpPr>
          <p:pic>
            <p:nvPicPr>
              <p:cNvPr id="141" name="Google Shape;141;p15"/>
              <p:cNvPicPr preferRelativeResize="0"/>
              <p:nvPr/>
            </p:nvPicPr>
            <p:blipFill rotWithShape="1">
              <a:blip r:embed="rId4">
                <a:alphaModFix/>
              </a:blip>
              <a:srcRect b="0" l="0" r="0" t="0"/>
              <a:stretch/>
            </p:blipFill>
            <p:spPr>
              <a:xfrm>
                <a:off x="4601388" y="172589"/>
                <a:ext cx="1433311" cy="1445255"/>
              </a:xfrm>
              <a:prstGeom prst="rect">
                <a:avLst/>
              </a:prstGeom>
              <a:noFill/>
              <a:ln>
                <a:noFill/>
              </a:ln>
            </p:spPr>
          </p:pic>
          <p:pic>
            <p:nvPicPr>
              <p:cNvPr id="142" name="Google Shape;142;p15"/>
              <p:cNvPicPr preferRelativeResize="0"/>
              <p:nvPr/>
            </p:nvPicPr>
            <p:blipFill rotWithShape="1">
              <a:blip r:embed="rId5">
                <a:alphaModFix/>
              </a:blip>
              <a:srcRect b="0" l="0" r="0" t="0"/>
              <a:stretch/>
            </p:blipFill>
            <p:spPr>
              <a:xfrm>
                <a:off x="2843190" y="176747"/>
                <a:ext cx="1443436" cy="1443436"/>
              </a:xfrm>
              <a:prstGeom prst="rect">
                <a:avLst/>
              </a:prstGeom>
              <a:noFill/>
              <a:ln>
                <a:noFill/>
              </a:ln>
            </p:spPr>
          </p:pic>
          <p:pic>
            <p:nvPicPr>
              <p:cNvPr descr="Texas A&amp;M University - Wikipedia" id="143" name="Google Shape;143;p15"/>
              <p:cNvPicPr preferRelativeResize="0"/>
              <p:nvPr/>
            </p:nvPicPr>
            <p:blipFill rotWithShape="1">
              <a:blip r:embed="rId6">
                <a:alphaModFix/>
              </a:blip>
              <a:srcRect b="0" l="0" r="0" t="0"/>
              <a:stretch/>
            </p:blipFill>
            <p:spPr>
              <a:xfrm>
                <a:off x="8283740" y="172589"/>
                <a:ext cx="1445254" cy="1445254"/>
              </a:xfrm>
              <a:prstGeom prst="rect">
                <a:avLst/>
              </a:prstGeom>
              <a:noFill/>
              <a:ln>
                <a:noFill/>
              </a:ln>
            </p:spPr>
          </p:pic>
          <p:pic>
            <p:nvPicPr>
              <p:cNvPr descr="Argo AI - Wikipedia" id="144" name="Google Shape;144;p15"/>
              <p:cNvPicPr preferRelativeResize="0"/>
              <p:nvPr/>
            </p:nvPicPr>
            <p:blipFill rotWithShape="1">
              <a:blip r:embed="rId7">
                <a:alphaModFix/>
              </a:blip>
              <a:srcRect b="0" l="0" r="0" t="0"/>
              <a:stretch/>
            </p:blipFill>
            <p:spPr>
              <a:xfrm>
                <a:off x="6293202" y="331986"/>
                <a:ext cx="1732035" cy="1032054"/>
              </a:xfrm>
              <a:prstGeom prst="rect">
                <a:avLst/>
              </a:prstGeom>
              <a:noFill/>
              <a:ln>
                <a:noFill/>
              </a:ln>
            </p:spPr>
          </p:pic>
        </p:grpSp>
      </p:grpSp>
      <p:pic>
        <p:nvPicPr>
          <p:cNvPr id="145" name="Google Shape;145;p15"/>
          <p:cNvPicPr preferRelativeResize="0"/>
          <p:nvPr/>
        </p:nvPicPr>
        <p:blipFill rotWithShape="1">
          <a:blip r:embed="rId8">
            <a:alphaModFix/>
          </a:blip>
          <a:srcRect b="0" l="140" r="52566" t="0"/>
          <a:stretch/>
        </p:blipFill>
        <p:spPr>
          <a:xfrm>
            <a:off x="3938587" y="2424113"/>
            <a:ext cx="4314825" cy="3486015"/>
          </a:xfrm>
          <a:prstGeom prst="rect">
            <a:avLst/>
          </a:prstGeom>
          <a:noFill/>
          <a:ln>
            <a:noFill/>
          </a:ln>
        </p:spPr>
      </p:pic>
      <p:sp>
        <p:nvSpPr>
          <p:cNvPr id="146" name="Google Shape;146;p15"/>
          <p:cNvSpPr txBox="1"/>
          <p:nvPr/>
        </p:nvSpPr>
        <p:spPr>
          <a:xfrm>
            <a:off x="2382" y="6536809"/>
            <a:ext cx="71985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Multimodal Object Detection via Probabilistic Ensembling, ECCV22 </a:t>
            </a:r>
            <a:endParaRPr/>
          </a:p>
        </p:txBody>
      </p:sp>
      <p:sp>
        <p:nvSpPr>
          <p:cNvPr id="147" name="Google Shape;147;p15"/>
          <p:cNvSpPr/>
          <p:nvPr/>
        </p:nvSpPr>
        <p:spPr>
          <a:xfrm rot="-1525120">
            <a:off x="4775037" y="2970552"/>
            <a:ext cx="557212" cy="1200150"/>
          </a:xfrm>
          <a:prstGeom prst="downArrow">
            <a:avLst>
              <a:gd fmla="val 50000" name="adj1"/>
              <a:gd fmla="val 50000" name="adj2"/>
            </a:avLst>
          </a:prstGeom>
          <a:solidFill>
            <a:srgbClr val="FF6495"/>
          </a:solidFill>
          <a:ln cap="flat" cmpd="sng" w="12700">
            <a:solidFill>
              <a:srgbClr val="FEE5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15"/>
          <p:cNvSpPr txBox="1"/>
          <p:nvPr/>
        </p:nvSpPr>
        <p:spPr>
          <a:xfrm>
            <a:off x="3938587" y="2457555"/>
            <a:ext cx="21800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00"/>
                </a:solidFill>
                <a:latin typeface="Arial"/>
                <a:ea typeface="Arial"/>
                <a:cs typeface="Arial"/>
                <a:sym typeface="Arial"/>
              </a:rPr>
              <a:t>Undetected in RGB</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Motivation</a:t>
            </a:r>
            <a:endParaRPr/>
          </a:p>
        </p:txBody>
      </p:sp>
      <p:sp>
        <p:nvSpPr>
          <p:cNvPr id="155" name="Google Shape;155;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Night scene (RGB + Thermal)</a:t>
            </a:r>
            <a:endParaRPr/>
          </a:p>
        </p:txBody>
      </p:sp>
      <p:sp>
        <p:nvSpPr>
          <p:cNvPr id="156" name="Google Shape;156;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57" name="Google Shape;157;p16"/>
          <p:cNvGrpSpPr/>
          <p:nvPr/>
        </p:nvGrpSpPr>
        <p:grpSpPr>
          <a:xfrm>
            <a:off x="8334375" y="43887"/>
            <a:ext cx="3857625" cy="637150"/>
            <a:chOff x="0" y="6220850"/>
            <a:chExt cx="3857625" cy="637150"/>
          </a:xfrm>
        </p:grpSpPr>
        <p:pic>
          <p:nvPicPr>
            <p:cNvPr descr="Logo, company name&#10;&#10;Description automatically generated" id="158" name="Google Shape;158;p16"/>
            <p:cNvPicPr preferRelativeResize="0"/>
            <p:nvPr/>
          </p:nvPicPr>
          <p:blipFill rotWithShape="1">
            <a:blip r:embed="rId3">
              <a:alphaModFix/>
            </a:blip>
            <a:srcRect b="0" l="0" r="0" t="0"/>
            <a:stretch/>
          </p:blipFill>
          <p:spPr>
            <a:xfrm>
              <a:off x="0" y="6220850"/>
              <a:ext cx="1114425" cy="637150"/>
            </a:xfrm>
            <a:prstGeom prst="rect">
              <a:avLst/>
            </a:prstGeom>
            <a:noFill/>
            <a:ln>
              <a:noFill/>
            </a:ln>
          </p:spPr>
        </p:pic>
        <p:grpSp>
          <p:nvGrpSpPr>
            <p:cNvPr id="159" name="Google Shape;159;p16"/>
            <p:cNvGrpSpPr/>
            <p:nvPr/>
          </p:nvGrpSpPr>
          <p:grpSpPr>
            <a:xfrm>
              <a:off x="1114425" y="6311900"/>
              <a:ext cx="2743200" cy="546100"/>
              <a:chOff x="2843190" y="172589"/>
              <a:chExt cx="6885804" cy="1447594"/>
            </a:xfrm>
          </p:grpSpPr>
          <p:pic>
            <p:nvPicPr>
              <p:cNvPr id="160" name="Google Shape;160;p16"/>
              <p:cNvPicPr preferRelativeResize="0"/>
              <p:nvPr/>
            </p:nvPicPr>
            <p:blipFill rotWithShape="1">
              <a:blip r:embed="rId4">
                <a:alphaModFix/>
              </a:blip>
              <a:srcRect b="0" l="0" r="0" t="0"/>
              <a:stretch/>
            </p:blipFill>
            <p:spPr>
              <a:xfrm>
                <a:off x="4601388" y="172589"/>
                <a:ext cx="1433311" cy="1445255"/>
              </a:xfrm>
              <a:prstGeom prst="rect">
                <a:avLst/>
              </a:prstGeom>
              <a:noFill/>
              <a:ln>
                <a:noFill/>
              </a:ln>
            </p:spPr>
          </p:pic>
          <p:pic>
            <p:nvPicPr>
              <p:cNvPr id="161" name="Google Shape;161;p16"/>
              <p:cNvPicPr preferRelativeResize="0"/>
              <p:nvPr/>
            </p:nvPicPr>
            <p:blipFill rotWithShape="1">
              <a:blip r:embed="rId5">
                <a:alphaModFix/>
              </a:blip>
              <a:srcRect b="0" l="0" r="0" t="0"/>
              <a:stretch/>
            </p:blipFill>
            <p:spPr>
              <a:xfrm>
                <a:off x="2843190" y="176747"/>
                <a:ext cx="1443436" cy="1443436"/>
              </a:xfrm>
              <a:prstGeom prst="rect">
                <a:avLst/>
              </a:prstGeom>
              <a:noFill/>
              <a:ln>
                <a:noFill/>
              </a:ln>
            </p:spPr>
          </p:pic>
          <p:pic>
            <p:nvPicPr>
              <p:cNvPr descr="Texas A&amp;M University - Wikipedia" id="162" name="Google Shape;162;p16"/>
              <p:cNvPicPr preferRelativeResize="0"/>
              <p:nvPr/>
            </p:nvPicPr>
            <p:blipFill rotWithShape="1">
              <a:blip r:embed="rId6">
                <a:alphaModFix/>
              </a:blip>
              <a:srcRect b="0" l="0" r="0" t="0"/>
              <a:stretch/>
            </p:blipFill>
            <p:spPr>
              <a:xfrm>
                <a:off x="8283740" y="172589"/>
                <a:ext cx="1445254" cy="1445254"/>
              </a:xfrm>
              <a:prstGeom prst="rect">
                <a:avLst/>
              </a:prstGeom>
              <a:noFill/>
              <a:ln>
                <a:noFill/>
              </a:ln>
            </p:spPr>
          </p:pic>
          <p:pic>
            <p:nvPicPr>
              <p:cNvPr descr="Argo AI - Wikipedia" id="163" name="Google Shape;163;p16"/>
              <p:cNvPicPr preferRelativeResize="0"/>
              <p:nvPr/>
            </p:nvPicPr>
            <p:blipFill rotWithShape="1">
              <a:blip r:embed="rId7">
                <a:alphaModFix/>
              </a:blip>
              <a:srcRect b="0" l="0" r="0" t="0"/>
              <a:stretch/>
            </p:blipFill>
            <p:spPr>
              <a:xfrm>
                <a:off x="6293202" y="331986"/>
                <a:ext cx="1732035" cy="1032054"/>
              </a:xfrm>
              <a:prstGeom prst="rect">
                <a:avLst/>
              </a:prstGeom>
              <a:noFill/>
              <a:ln>
                <a:noFill/>
              </a:ln>
            </p:spPr>
          </p:pic>
        </p:grpSp>
      </p:grpSp>
      <p:pic>
        <p:nvPicPr>
          <p:cNvPr id="164" name="Google Shape;164;p16"/>
          <p:cNvPicPr preferRelativeResize="0"/>
          <p:nvPr/>
        </p:nvPicPr>
        <p:blipFill rotWithShape="1">
          <a:blip r:embed="rId8">
            <a:alphaModFix/>
          </a:blip>
          <a:srcRect b="0" l="140" r="52566" t="0"/>
          <a:stretch/>
        </p:blipFill>
        <p:spPr>
          <a:xfrm>
            <a:off x="3938587" y="2424113"/>
            <a:ext cx="4314825" cy="3486015"/>
          </a:xfrm>
          <a:prstGeom prst="rect">
            <a:avLst/>
          </a:prstGeom>
          <a:noFill/>
          <a:ln>
            <a:noFill/>
          </a:ln>
        </p:spPr>
      </p:pic>
      <p:pic>
        <p:nvPicPr>
          <p:cNvPr id="165" name="Google Shape;165;p16"/>
          <p:cNvPicPr preferRelativeResize="0"/>
          <p:nvPr/>
        </p:nvPicPr>
        <p:blipFill rotWithShape="1">
          <a:blip r:embed="rId8">
            <a:alphaModFix amt="50000"/>
          </a:blip>
          <a:srcRect b="0" l="47538" r="0" t="1243"/>
          <a:stretch/>
        </p:blipFill>
        <p:spPr>
          <a:xfrm>
            <a:off x="3281859" y="2424112"/>
            <a:ext cx="4561980" cy="3486016"/>
          </a:xfrm>
          <a:prstGeom prst="rect">
            <a:avLst/>
          </a:prstGeom>
          <a:noFill/>
          <a:ln>
            <a:noFill/>
          </a:ln>
        </p:spPr>
      </p:pic>
      <p:sp>
        <p:nvSpPr>
          <p:cNvPr id="166" name="Google Shape;166;p16"/>
          <p:cNvSpPr txBox="1"/>
          <p:nvPr/>
        </p:nvSpPr>
        <p:spPr>
          <a:xfrm>
            <a:off x="2382" y="6536809"/>
            <a:ext cx="71985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Multimodal Object Detection via Probabilistic Ensembling, ECCV22 </a:t>
            </a:r>
            <a:endParaRPr/>
          </a:p>
        </p:txBody>
      </p:sp>
      <p:sp>
        <p:nvSpPr>
          <p:cNvPr id="167" name="Google Shape;167;p16"/>
          <p:cNvSpPr/>
          <p:nvPr/>
        </p:nvSpPr>
        <p:spPr>
          <a:xfrm rot="-1525120">
            <a:off x="4775037" y="2970552"/>
            <a:ext cx="557212" cy="1200150"/>
          </a:xfrm>
          <a:prstGeom prst="downArrow">
            <a:avLst>
              <a:gd fmla="val 50000" name="adj1"/>
              <a:gd fmla="val 50000" name="adj2"/>
            </a:avLst>
          </a:prstGeom>
          <a:solidFill>
            <a:srgbClr val="FF6495"/>
          </a:solidFill>
          <a:ln cap="flat" cmpd="sng" w="12700">
            <a:solidFill>
              <a:srgbClr val="FEE5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 name="Google Shape;168;p16"/>
          <p:cNvSpPr txBox="1"/>
          <p:nvPr/>
        </p:nvSpPr>
        <p:spPr>
          <a:xfrm>
            <a:off x="3631914" y="2539724"/>
            <a:ext cx="21800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00"/>
                </a:solidFill>
                <a:latin typeface="Arial"/>
                <a:ea typeface="Arial"/>
                <a:cs typeface="Arial"/>
                <a:sym typeface="Arial"/>
              </a:rPr>
              <a:t>Undetected in RGB</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Motivation</a:t>
            </a:r>
            <a:endParaRPr/>
          </a:p>
        </p:txBody>
      </p:sp>
      <p:sp>
        <p:nvSpPr>
          <p:cNvPr id="175" name="Google Shape;175;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High Dynamic Range scene</a:t>
            </a:r>
            <a:endParaRPr/>
          </a:p>
        </p:txBody>
      </p:sp>
      <p:sp>
        <p:nvSpPr>
          <p:cNvPr id="176" name="Google Shape;17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7" name="Google Shape;177;p17"/>
          <p:cNvPicPr preferRelativeResize="0"/>
          <p:nvPr/>
        </p:nvPicPr>
        <p:blipFill rotWithShape="1">
          <a:blip r:embed="rId3">
            <a:alphaModFix/>
          </a:blip>
          <a:srcRect b="0" l="0" r="0" t="0"/>
          <a:stretch/>
        </p:blipFill>
        <p:spPr>
          <a:xfrm>
            <a:off x="3569741" y="2399904"/>
            <a:ext cx="4724400" cy="3777059"/>
          </a:xfrm>
          <a:prstGeom prst="rect">
            <a:avLst/>
          </a:prstGeom>
          <a:noFill/>
          <a:ln>
            <a:noFill/>
          </a:ln>
        </p:spPr>
      </p:pic>
      <p:pic>
        <p:nvPicPr>
          <p:cNvPr id="178" name="Google Shape;178;p17"/>
          <p:cNvPicPr preferRelativeResize="0"/>
          <p:nvPr/>
        </p:nvPicPr>
        <p:blipFill rotWithShape="1">
          <a:blip r:embed="rId4">
            <a:alphaModFix/>
          </a:blip>
          <a:srcRect b="0" l="0" r="0" t="0"/>
          <a:stretch/>
        </p:blipFill>
        <p:spPr>
          <a:xfrm>
            <a:off x="3569741" y="2399903"/>
            <a:ext cx="4724401" cy="3777060"/>
          </a:xfrm>
          <a:prstGeom prst="rect">
            <a:avLst/>
          </a:prstGeom>
          <a:noFill/>
          <a:ln>
            <a:noFill/>
          </a:ln>
        </p:spPr>
      </p:pic>
      <p:grpSp>
        <p:nvGrpSpPr>
          <p:cNvPr id="179" name="Google Shape;179;p17"/>
          <p:cNvGrpSpPr/>
          <p:nvPr/>
        </p:nvGrpSpPr>
        <p:grpSpPr>
          <a:xfrm>
            <a:off x="8334375" y="43887"/>
            <a:ext cx="3857625" cy="637150"/>
            <a:chOff x="0" y="6220850"/>
            <a:chExt cx="3857625" cy="637150"/>
          </a:xfrm>
        </p:grpSpPr>
        <p:pic>
          <p:nvPicPr>
            <p:cNvPr descr="Logo, company name&#10;&#10;Description automatically generated" id="180" name="Google Shape;180;p17"/>
            <p:cNvPicPr preferRelativeResize="0"/>
            <p:nvPr/>
          </p:nvPicPr>
          <p:blipFill rotWithShape="1">
            <a:blip r:embed="rId5">
              <a:alphaModFix/>
            </a:blip>
            <a:srcRect b="0" l="0" r="0" t="0"/>
            <a:stretch/>
          </p:blipFill>
          <p:spPr>
            <a:xfrm>
              <a:off x="0" y="6220850"/>
              <a:ext cx="1114425" cy="637150"/>
            </a:xfrm>
            <a:prstGeom prst="rect">
              <a:avLst/>
            </a:prstGeom>
            <a:noFill/>
            <a:ln>
              <a:noFill/>
            </a:ln>
          </p:spPr>
        </p:pic>
        <p:grpSp>
          <p:nvGrpSpPr>
            <p:cNvPr id="181" name="Google Shape;181;p17"/>
            <p:cNvGrpSpPr/>
            <p:nvPr/>
          </p:nvGrpSpPr>
          <p:grpSpPr>
            <a:xfrm>
              <a:off x="1114425" y="6311900"/>
              <a:ext cx="2743200" cy="546100"/>
              <a:chOff x="2843190" y="172589"/>
              <a:chExt cx="6885804" cy="1447594"/>
            </a:xfrm>
          </p:grpSpPr>
          <p:pic>
            <p:nvPicPr>
              <p:cNvPr id="182" name="Google Shape;182;p17"/>
              <p:cNvPicPr preferRelativeResize="0"/>
              <p:nvPr/>
            </p:nvPicPr>
            <p:blipFill rotWithShape="1">
              <a:blip r:embed="rId6">
                <a:alphaModFix/>
              </a:blip>
              <a:srcRect b="0" l="0" r="0" t="0"/>
              <a:stretch/>
            </p:blipFill>
            <p:spPr>
              <a:xfrm>
                <a:off x="4601388" y="172589"/>
                <a:ext cx="1433311" cy="1445255"/>
              </a:xfrm>
              <a:prstGeom prst="rect">
                <a:avLst/>
              </a:prstGeom>
              <a:noFill/>
              <a:ln>
                <a:noFill/>
              </a:ln>
            </p:spPr>
          </p:pic>
          <p:pic>
            <p:nvPicPr>
              <p:cNvPr id="183" name="Google Shape;183;p17"/>
              <p:cNvPicPr preferRelativeResize="0"/>
              <p:nvPr/>
            </p:nvPicPr>
            <p:blipFill rotWithShape="1">
              <a:blip r:embed="rId7">
                <a:alphaModFix/>
              </a:blip>
              <a:srcRect b="0" l="0" r="0" t="0"/>
              <a:stretch/>
            </p:blipFill>
            <p:spPr>
              <a:xfrm>
                <a:off x="2843190" y="176747"/>
                <a:ext cx="1443436" cy="1443436"/>
              </a:xfrm>
              <a:prstGeom prst="rect">
                <a:avLst/>
              </a:prstGeom>
              <a:noFill/>
              <a:ln>
                <a:noFill/>
              </a:ln>
            </p:spPr>
          </p:pic>
          <p:pic>
            <p:nvPicPr>
              <p:cNvPr descr="Texas A&amp;M University - Wikipedia" id="184" name="Google Shape;184;p17"/>
              <p:cNvPicPr preferRelativeResize="0"/>
              <p:nvPr/>
            </p:nvPicPr>
            <p:blipFill rotWithShape="1">
              <a:blip r:embed="rId8">
                <a:alphaModFix/>
              </a:blip>
              <a:srcRect b="0" l="0" r="0" t="0"/>
              <a:stretch/>
            </p:blipFill>
            <p:spPr>
              <a:xfrm>
                <a:off x="8283740" y="172589"/>
                <a:ext cx="1445254" cy="1445254"/>
              </a:xfrm>
              <a:prstGeom prst="rect">
                <a:avLst/>
              </a:prstGeom>
              <a:noFill/>
              <a:ln>
                <a:noFill/>
              </a:ln>
            </p:spPr>
          </p:pic>
          <p:pic>
            <p:nvPicPr>
              <p:cNvPr descr="Argo AI - Wikipedia" id="185" name="Google Shape;185;p17"/>
              <p:cNvPicPr preferRelativeResize="0"/>
              <p:nvPr/>
            </p:nvPicPr>
            <p:blipFill rotWithShape="1">
              <a:blip r:embed="rId9">
                <a:alphaModFix/>
              </a:blip>
              <a:srcRect b="0" l="0" r="0" t="0"/>
              <a:stretch/>
            </p:blipFill>
            <p:spPr>
              <a:xfrm>
                <a:off x="6293202" y="331986"/>
                <a:ext cx="1732035" cy="1032054"/>
              </a:xfrm>
              <a:prstGeom prst="rect">
                <a:avLst/>
              </a:prstGeom>
              <a:noFill/>
              <a:ln>
                <a:noFill/>
              </a:ln>
            </p:spPr>
          </p:pic>
        </p:grpSp>
      </p:grpSp>
      <p:sp>
        <p:nvSpPr>
          <p:cNvPr id="186" name="Google Shape;186;p17"/>
          <p:cNvSpPr txBox="1"/>
          <p:nvPr/>
        </p:nvSpPr>
        <p:spPr>
          <a:xfrm>
            <a:off x="2382" y="6536809"/>
            <a:ext cx="71985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Multimodal Object Detection via Probabilistic Ensembling, ECCV22 </a:t>
            </a:r>
            <a:endParaRPr/>
          </a:p>
        </p:txBody>
      </p:sp>
      <p:sp>
        <p:nvSpPr>
          <p:cNvPr id="187" name="Google Shape;187;p17"/>
          <p:cNvSpPr/>
          <p:nvPr/>
        </p:nvSpPr>
        <p:spPr>
          <a:xfrm rot="2061266">
            <a:off x="6878265" y="2748600"/>
            <a:ext cx="557212" cy="1200150"/>
          </a:xfrm>
          <a:prstGeom prst="downArrow">
            <a:avLst>
              <a:gd fmla="val 50000" name="adj1"/>
              <a:gd fmla="val 50000" name="adj2"/>
            </a:avLst>
          </a:prstGeom>
          <a:solidFill>
            <a:srgbClr val="FF6495"/>
          </a:solidFill>
          <a:ln cap="flat" cmpd="sng" w="12700">
            <a:solidFill>
              <a:srgbClr val="FEE5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 name="Google Shape;188;p17"/>
          <p:cNvSpPr txBox="1"/>
          <p:nvPr/>
        </p:nvSpPr>
        <p:spPr>
          <a:xfrm>
            <a:off x="6096000" y="2443921"/>
            <a:ext cx="21800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00"/>
                </a:solidFill>
                <a:latin typeface="Arial"/>
                <a:ea typeface="Arial"/>
                <a:cs typeface="Arial"/>
                <a:sym typeface="Arial"/>
              </a:rPr>
              <a:t>Undetected in RGB</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3000"/>
                                        <p:tgtEl>
                                          <p:spTgt spid="178"/>
                                        </p:tgtEl>
                                      </p:cBhvr>
                                    </p:animEffect>
                                  </p:childTnLst>
                                </p:cTn>
                              </p:par>
                              <p:par>
                                <p:cTn fill="hold" nodeType="withEffect" presetClass="entr" presetID="10" presetSubtype="0">
                                  <p:stCondLst>
                                    <p:cond delay="1000"/>
                                  </p:stCondLst>
                                  <p:childTnLst>
                                    <p:set>
                                      <p:cBhvr>
                                        <p:cTn dur="1" fill="hold">
                                          <p:stCondLst>
                                            <p:cond delay="0"/>
                                          </p:stCondLst>
                                        </p:cTn>
                                        <p:tgtEl>
                                          <p:spTgt spid="187"/>
                                        </p:tgtEl>
                                        <p:attrNameLst>
                                          <p:attrName>style.visibility</p:attrName>
                                        </p:attrNameLst>
                                      </p:cBhvr>
                                      <p:to>
                                        <p:strVal val="visible"/>
                                      </p:to>
                                    </p:set>
                                    <p:animEffect filter="fade" transition="in">
                                      <p:cBhvr>
                                        <p:cTn dur="500"/>
                                        <p:tgtEl>
                                          <p:spTgt spid="187"/>
                                        </p:tgtEl>
                                      </p:cBhvr>
                                    </p:animEffect>
                                  </p:childTnLst>
                                </p:cTn>
                              </p:par>
                              <p:par>
                                <p:cTn fill="hold" nodeType="withEffect" presetClass="entr" presetID="1" presetSubtype="0">
                                  <p:stCondLst>
                                    <p:cond delay="200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Motivation</a:t>
            </a:r>
            <a:endParaRPr/>
          </a:p>
        </p:txBody>
      </p:sp>
      <p:sp>
        <p:nvSpPr>
          <p:cNvPr id="195" name="Google Shape;195;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High Dynamic Range scene (RGB)</a:t>
            </a:r>
            <a:endParaRPr/>
          </a:p>
        </p:txBody>
      </p:sp>
      <p:sp>
        <p:nvSpPr>
          <p:cNvPr id="196" name="Google Shape;19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97" name="Google Shape;197;p18"/>
          <p:cNvPicPr preferRelativeResize="0"/>
          <p:nvPr/>
        </p:nvPicPr>
        <p:blipFill rotWithShape="1">
          <a:blip r:embed="rId3">
            <a:alphaModFix/>
          </a:blip>
          <a:srcRect b="0" l="0" r="0" t="0"/>
          <a:stretch/>
        </p:blipFill>
        <p:spPr>
          <a:xfrm>
            <a:off x="3569741" y="2399904"/>
            <a:ext cx="4724400" cy="3777059"/>
          </a:xfrm>
          <a:prstGeom prst="rect">
            <a:avLst/>
          </a:prstGeom>
          <a:noFill/>
          <a:ln>
            <a:noFill/>
          </a:ln>
        </p:spPr>
      </p:pic>
      <p:grpSp>
        <p:nvGrpSpPr>
          <p:cNvPr id="198" name="Google Shape;198;p18"/>
          <p:cNvGrpSpPr/>
          <p:nvPr/>
        </p:nvGrpSpPr>
        <p:grpSpPr>
          <a:xfrm>
            <a:off x="8334375" y="43887"/>
            <a:ext cx="3857625" cy="637150"/>
            <a:chOff x="0" y="6220850"/>
            <a:chExt cx="3857625" cy="637150"/>
          </a:xfrm>
        </p:grpSpPr>
        <p:pic>
          <p:nvPicPr>
            <p:cNvPr descr="Logo, company name&#10;&#10;Description automatically generated" id="199" name="Google Shape;199;p18"/>
            <p:cNvPicPr preferRelativeResize="0"/>
            <p:nvPr/>
          </p:nvPicPr>
          <p:blipFill rotWithShape="1">
            <a:blip r:embed="rId4">
              <a:alphaModFix/>
            </a:blip>
            <a:srcRect b="0" l="0" r="0" t="0"/>
            <a:stretch/>
          </p:blipFill>
          <p:spPr>
            <a:xfrm>
              <a:off x="0" y="6220850"/>
              <a:ext cx="1114425" cy="637150"/>
            </a:xfrm>
            <a:prstGeom prst="rect">
              <a:avLst/>
            </a:prstGeom>
            <a:noFill/>
            <a:ln>
              <a:noFill/>
            </a:ln>
          </p:spPr>
        </p:pic>
        <p:grpSp>
          <p:nvGrpSpPr>
            <p:cNvPr id="200" name="Google Shape;200;p18"/>
            <p:cNvGrpSpPr/>
            <p:nvPr/>
          </p:nvGrpSpPr>
          <p:grpSpPr>
            <a:xfrm>
              <a:off x="1114425" y="6311900"/>
              <a:ext cx="2743200" cy="546100"/>
              <a:chOff x="2843190" y="172589"/>
              <a:chExt cx="6885804" cy="1447594"/>
            </a:xfrm>
          </p:grpSpPr>
          <p:pic>
            <p:nvPicPr>
              <p:cNvPr id="201" name="Google Shape;201;p18"/>
              <p:cNvPicPr preferRelativeResize="0"/>
              <p:nvPr/>
            </p:nvPicPr>
            <p:blipFill rotWithShape="1">
              <a:blip r:embed="rId5">
                <a:alphaModFix/>
              </a:blip>
              <a:srcRect b="0" l="0" r="0" t="0"/>
              <a:stretch/>
            </p:blipFill>
            <p:spPr>
              <a:xfrm>
                <a:off x="4601388" y="172589"/>
                <a:ext cx="1433311" cy="1445255"/>
              </a:xfrm>
              <a:prstGeom prst="rect">
                <a:avLst/>
              </a:prstGeom>
              <a:noFill/>
              <a:ln>
                <a:noFill/>
              </a:ln>
            </p:spPr>
          </p:pic>
          <p:pic>
            <p:nvPicPr>
              <p:cNvPr id="202" name="Google Shape;202;p18"/>
              <p:cNvPicPr preferRelativeResize="0"/>
              <p:nvPr/>
            </p:nvPicPr>
            <p:blipFill rotWithShape="1">
              <a:blip r:embed="rId6">
                <a:alphaModFix/>
              </a:blip>
              <a:srcRect b="0" l="0" r="0" t="0"/>
              <a:stretch/>
            </p:blipFill>
            <p:spPr>
              <a:xfrm>
                <a:off x="2843190" y="176747"/>
                <a:ext cx="1443436" cy="1443436"/>
              </a:xfrm>
              <a:prstGeom prst="rect">
                <a:avLst/>
              </a:prstGeom>
              <a:noFill/>
              <a:ln>
                <a:noFill/>
              </a:ln>
            </p:spPr>
          </p:pic>
          <p:pic>
            <p:nvPicPr>
              <p:cNvPr descr="Texas A&amp;M University - Wikipedia" id="203" name="Google Shape;203;p18"/>
              <p:cNvPicPr preferRelativeResize="0"/>
              <p:nvPr/>
            </p:nvPicPr>
            <p:blipFill rotWithShape="1">
              <a:blip r:embed="rId7">
                <a:alphaModFix/>
              </a:blip>
              <a:srcRect b="0" l="0" r="0" t="0"/>
              <a:stretch/>
            </p:blipFill>
            <p:spPr>
              <a:xfrm>
                <a:off x="8283740" y="172589"/>
                <a:ext cx="1445254" cy="1445254"/>
              </a:xfrm>
              <a:prstGeom prst="rect">
                <a:avLst/>
              </a:prstGeom>
              <a:noFill/>
              <a:ln>
                <a:noFill/>
              </a:ln>
            </p:spPr>
          </p:pic>
          <p:pic>
            <p:nvPicPr>
              <p:cNvPr descr="Argo AI - Wikipedia" id="204" name="Google Shape;204;p18"/>
              <p:cNvPicPr preferRelativeResize="0"/>
              <p:nvPr/>
            </p:nvPicPr>
            <p:blipFill rotWithShape="1">
              <a:blip r:embed="rId8">
                <a:alphaModFix/>
              </a:blip>
              <a:srcRect b="0" l="0" r="0" t="0"/>
              <a:stretch/>
            </p:blipFill>
            <p:spPr>
              <a:xfrm>
                <a:off x="6293202" y="331986"/>
                <a:ext cx="1732035" cy="1032054"/>
              </a:xfrm>
              <a:prstGeom prst="rect">
                <a:avLst/>
              </a:prstGeom>
              <a:noFill/>
              <a:ln>
                <a:noFill/>
              </a:ln>
            </p:spPr>
          </p:pic>
        </p:grpSp>
      </p:grpSp>
      <p:sp>
        <p:nvSpPr>
          <p:cNvPr id="205" name="Google Shape;205;p18"/>
          <p:cNvSpPr txBox="1"/>
          <p:nvPr/>
        </p:nvSpPr>
        <p:spPr>
          <a:xfrm>
            <a:off x="2382" y="6536809"/>
            <a:ext cx="71985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Multimodal Object Detection via Probabilistic Ensembling, ECCV22 </a:t>
            </a:r>
            <a:endParaRPr/>
          </a:p>
        </p:txBody>
      </p:sp>
      <p:sp>
        <p:nvSpPr>
          <p:cNvPr id="206" name="Google Shape;206;p18"/>
          <p:cNvSpPr/>
          <p:nvPr/>
        </p:nvSpPr>
        <p:spPr>
          <a:xfrm rot="2061266">
            <a:off x="6878265" y="2748600"/>
            <a:ext cx="557212" cy="1200150"/>
          </a:xfrm>
          <a:prstGeom prst="downArrow">
            <a:avLst>
              <a:gd fmla="val 50000" name="adj1"/>
              <a:gd fmla="val 50000" name="adj2"/>
            </a:avLst>
          </a:prstGeom>
          <a:solidFill>
            <a:srgbClr val="FF6495"/>
          </a:solidFill>
          <a:ln cap="flat" cmpd="sng" w="12700">
            <a:solidFill>
              <a:srgbClr val="FEE5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 name="Google Shape;207;p18"/>
          <p:cNvSpPr txBox="1"/>
          <p:nvPr/>
        </p:nvSpPr>
        <p:spPr>
          <a:xfrm>
            <a:off x="6096000" y="2443921"/>
            <a:ext cx="21800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00"/>
                </a:solidFill>
                <a:latin typeface="Arial"/>
                <a:ea typeface="Arial"/>
                <a:cs typeface="Arial"/>
                <a:sym typeface="Arial"/>
              </a:rPr>
              <a:t>Undetected in RGB</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Motivation</a:t>
            </a:r>
            <a:endParaRPr/>
          </a:p>
        </p:txBody>
      </p:sp>
      <p:sp>
        <p:nvSpPr>
          <p:cNvPr id="214" name="Google Shape;214;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High Dynamic Range scene (RGB + Thermal)</a:t>
            </a:r>
            <a:endParaRPr/>
          </a:p>
        </p:txBody>
      </p:sp>
      <p:sp>
        <p:nvSpPr>
          <p:cNvPr id="215" name="Google Shape;215;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16" name="Google Shape;216;p19"/>
          <p:cNvPicPr preferRelativeResize="0"/>
          <p:nvPr/>
        </p:nvPicPr>
        <p:blipFill rotWithShape="1">
          <a:blip r:embed="rId3">
            <a:alphaModFix/>
          </a:blip>
          <a:srcRect b="0" l="0" r="0" t="0"/>
          <a:stretch/>
        </p:blipFill>
        <p:spPr>
          <a:xfrm>
            <a:off x="3569741" y="2399904"/>
            <a:ext cx="4724400" cy="3777059"/>
          </a:xfrm>
          <a:prstGeom prst="rect">
            <a:avLst/>
          </a:prstGeom>
          <a:noFill/>
          <a:ln>
            <a:noFill/>
          </a:ln>
        </p:spPr>
      </p:pic>
      <p:pic>
        <p:nvPicPr>
          <p:cNvPr id="217" name="Google Shape;217;p19"/>
          <p:cNvPicPr preferRelativeResize="0"/>
          <p:nvPr/>
        </p:nvPicPr>
        <p:blipFill rotWithShape="1">
          <a:blip r:embed="rId4">
            <a:alphaModFix amt="50000"/>
          </a:blip>
          <a:srcRect b="0" l="0" r="0" t="0"/>
          <a:stretch/>
        </p:blipFill>
        <p:spPr>
          <a:xfrm>
            <a:off x="3569741" y="2399903"/>
            <a:ext cx="4724401" cy="3777060"/>
          </a:xfrm>
          <a:prstGeom prst="rect">
            <a:avLst/>
          </a:prstGeom>
          <a:noFill/>
          <a:ln>
            <a:noFill/>
          </a:ln>
        </p:spPr>
      </p:pic>
      <p:grpSp>
        <p:nvGrpSpPr>
          <p:cNvPr id="218" name="Google Shape;218;p19"/>
          <p:cNvGrpSpPr/>
          <p:nvPr/>
        </p:nvGrpSpPr>
        <p:grpSpPr>
          <a:xfrm>
            <a:off x="8334375" y="43887"/>
            <a:ext cx="3857625" cy="637150"/>
            <a:chOff x="0" y="6220850"/>
            <a:chExt cx="3857625" cy="637150"/>
          </a:xfrm>
        </p:grpSpPr>
        <p:pic>
          <p:nvPicPr>
            <p:cNvPr descr="Logo, company name&#10;&#10;Description automatically generated" id="219" name="Google Shape;219;p19"/>
            <p:cNvPicPr preferRelativeResize="0"/>
            <p:nvPr/>
          </p:nvPicPr>
          <p:blipFill rotWithShape="1">
            <a:blip r:embed="rId5">
              <a:alphaModFix/>
            </a:blip>
            <a:srcRect b="0" l="0" r="0" t="0"/>
            <a:stretch/>
          </p:blipFill>
          <p:spPr>
            <a:xfrm>
              <a:off x="0" y="6220850"/>
              <a:ext cx="1114425" cy="637150"/>
            </a:xfrm>
            <a:prstGeom prst="rect">
              <a:avLst/>
            </a:prstGeom>
            <a:noFill/>
            <a:ln>
              <a:noFill/>
            </a:ln>
          </p:spPr>
        </p:pic>
        <p:grpSp>
          <p:nvGrpSpPr>
            <p:cNvPr id="220" name="Google Shape;220;p19"/>
            <p:cNvGrpSpPr/>
            <p:nvPr/>
          </p:nvGrpSpPr>
          <p:grpSpPr>
            <a:xfrm>
              <a:off x="1114425" y="6311900"/>
              <a:ext cx="2743200" cy="546100"/>
              <a:chOff x="2843190" y="172589"/>
              <a:chExt cx="6885804" cy="1447594"/>
            </a:xfrm>
          </p:grpSpPr>
          <p:pic>
            <p:nvPicPr>
              <p:cNvPr id="221" name="Google Shape;221;p19"/>
              <p:cNvPicPr preferRelativeResize="0"/>
              <p:nvPr/>
            </p:nvPicPr>
            <p:blipFill rotWithShape="1">
              <a:blip r:embed="rId6">
                <a:alphaModFix/>
              </a:blip>
              <a:srcRect b="0" l="0" r="0" t="0"/>
              <a:stretch/>
            </p:blipFill>
            <p:spPr>
              <a:xfrm>
                <a:off x="4601388" y="172589"/>
                <a:ext cx="1433311" cy="1445255"/>
              </a:xfrm>
              <a:prstGeom prst="rect">
                <a:avLst/>
              </a:prstGeom>
              <a:noFill/>
              <a:ln>
                <a:noFill/>
              </a:ln>
            </p:spPr>
          </p:pic>
          <p:pic>
            <p:nvPicPr>
              <p:cNvPr id="222" name="Google Shape;222;p19"/>
              <p:cNvPicPr preferRelativeResize="0"/>
              <p:nvPr/>
            </p:nvPicPr>
            <p:blipFill rotWithShape="1">
              <a:blip r:embed="rId7">
                <a:alphaModFix/>
              </a:blip>
              <a:srcRect b="0" l="0" r="0" t="0"/>
              <a:stretch/>
            </p:blipFill>
            <p:spPr>
              <a:xfrm>
                <a:off x="2843190" y="176747"/>
                <a:ext cx="1443436" cy="1443436"/>
              </a:xfrm>
              <a:prstGeom prst="rect">
                <a:avLst/>
              </a:prstGeom>
              <a:noFill/>
              <a:ln>
                <a:noFill/>
              </a:ln>
            </p:spPr>
          </p:pic>
          <p:pic>
            <p:nvPicPr>
              <p:cNvPr descr="Texas A&amp;M University - Wikipedia" id="223" name="Google Shape;223;p19"/>
              <p:cNvPicPr preferRelativeResize="0"/>
              <p:nvPr/>
            </p:nvPicPr>
            <p:blipFill rotWithShape="1">
              <a:blip r:embed="rId8">
                <a:alphaModFix/>
              </a:blip>
              <a:srcRect b="0" l="0" r="0" t="0"/>
              <a:stretch/>
            </p:blipFill>
            <p:spPr>
              <a:xfrm>
                <a:off x="8283740" y="172589"/>
                <a:ext cx="1445254" cy="1445254"/>
              </a:xfrm>
              <a:prstGeom prst="rect">
                <a:avLst/>
              </a:prstGeom>
              <a:noFill/>
              <a:ln>
                <a:noFill/>
              </a:ln>
            </p:spPr>
          </p:pic>
          <p:pic>
            <p:nvPicPr>
              <p:cNvPr descr="Argo AI - Wikipedia" id="224" name="Google Shape;224;p19"/>
              <p:cNvPicPr preferRelativeResize="0"/>
              <p:nvPr/>
            </p:nvPicPr>
            <p:blipFill rotWithShape="1">
              <a:blip r:embed="rId9">
                <a:alphaModFix/>
              </a:blip>
              <a:srcRect b="0" l="0" r="0" t="0"/>
              <a:stretch/>
            </p:blipFill>
            <p:spPr>
              <a:xfrm>
                <a:off x="6293202" y="331986"/>
                <a:ext cx="1732035" cy="1032054"/>
              </a:xfrm>
              <a:prstGeom prst="rect">
                <a:avLst/>
              </a:prstGeom>
              <a:noFill/>
              <a:ln>
                <a:noFill/>
              </a:ln>
            </p:spPr>
          </p:pic>
        </p:grpSp>
      </p:grpSp>
      <p:sp>
        <p:nvSpPr>
          <p:cNvPr id="225" name="Google Shape;225;p19"/>
          <p:cNvSpPr txBox="1"/>
          <p:nvPr/>
        </p:nvSpPr>
        <p:spPr>
          <a:xfrm>
            <a:off x="2382" y="6536809"/>
            <a:ext cx="71985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Multimodal Object Detection via Probabilistic Ensembling, ECCV22 </a:t>
            </a:r>
            <a:endParaRPr/>
          </a:p>
        </p:txBody>
      </p:sp>
      <p:sp>
        <p:nvSpPr>
          <p:cNvPr id="226" name="Google Shape;226;p19"/>
          <p:cNvSpPr/>
          <p:nvPr/>
        </p:nvSpPr>
        <p:spPr>
          <a:xfrm rot="2061266">
            <a:off x="6878265" y="2748600"/>
            <a:ext cx="557212" cy="1200150"/>
          </a:xfrm>
          <a:prstGeom prst="downArrow">
            <a:avLst>
              <a:gd fmla="val 50000" name="adj1"/>
              <a:gd fmla="val 50000" name="adj2"/>
            </a:avLst>
          </a:prstGeom>
          <a:solidFill>
            <a:srgbClr val="FF6495"/>
          </a:solidFill>
          <a:ln cap="flat" cmpd="sng" w="12700">
            <a:solidFill>
              <a:srgbClr val="FEE5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 name="Google Shape;227;p19"/>
          <p:cNvSpPr txBox="1"/>
          <p:nvPr/>
        </p:nvSpPr>
        <p:spPr>
          <a:xfrm>
            <a:off x="6096000" y="2443921"/>
            <a:ext cx="21800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00"/>
                </a:solidFill>
                <a:latin typeface="Arial"/>
                <a:ea typeface="Arial"/>
                <a:cs typeface="Arial"/>
                <a:sym typeface="Arial"/>
              </a:rPr>
              <a:t>Undetected in RGB</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Motivation</a:t>
            </a:r>
            <a:endParaRPr/>
          </a:p>
        </p:txBody>
      </p:sp>
      <p:sp>
        <p:nvSpPr>
          <p:cNvPr id="234" name="Google Shape;234;p20"/>
          <p:cNvSpPr txBox="1"/>
          <p:nvPr>
            <p:ph idx="1" type="body"/>
          </p:nvPr>
        </p:nvSpPr>
        <p:spPr>
          <a:xfrm>
            <a:off x="642937" y="2104208"/>
            <a:ext cx="10906125" cy="3357304"/>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None/>
            </a:pPr>
            <a:r>
              <a:t/>
            </a:r>
            <a:endParaRPr sz="5400"/>
          </a:p>
          <a:p>
            <a:pPr indent="0" lvl="0" marL="0" rtl="0" algn="ctr">
              <a:lnSpc>
                <a:spcPct val="90000"/>
              </a:lnSpc>
              <a:spcBef>
                <a:spcPts val="1000"/>
              </a:spcBef>
              <a:spcAft>
                <a:spcPts val="0"/>
              </a:spcAft>
              <a:buClr>
                <a:schemeClr val="dk1"/>
              </a:buClr>
              <a:buSzPts val="5400"/>
              <a:buNone/>
            </a:pPr>
            <a:r>
              <a:rPr lang="en-US" sz="5400"/>
              <a:t>RGB and Thermal modalities are </a:t>
            </a:r>
            <a:r>
              <a:rPr lang="en-US" sz="5400">
                <a:solidFill>
                  <a:srgbClr val="C00000"/>
                </a:solidFill>
              </a:rPr>
              <a:t>COMPLEMENTARY</a:t>
            </a:r>
            <a:r>
              <a:rPr lang="en-US" sz="5400"/>
              <a:t> to each other</a:t>
            </a:r>
            <a:endParaRPr sz="5400"/>
          </a:p>
        </p:txBody>
      </p:sp>
      <p:sp>
        <p:nvSpPr>
          <p:cNvPr id="235" name="Google Shape;235;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36" name="Google Shape;236;p20"/>
          <p:cNvGrpSpPr/>
          <p:nvPr/>
        </p:nvGrpSpPr>
        <p:grpSpPr>
          <a:xfrm>
            <a:off x="8334375" y="43887"/>
            <a:ext cx="3857625" cy="637150"/>
            <a:chOff x="0" y="6220850"/>
            <a:chExt cx="3857625" cy="637150"/>
          </a:xfrm>
        </p:grpSpPr>
        <p:pic>
          <p:nvPicPr>
            <p:cNvPr descr="Logo, company name&#10;&#10;Description automatically generated" id="237" name="Google Shape;237;p20"/>
            <p:cNvPicPr preferRelativeResize="0"/>
            <p:nvPr/>
          </p:nvPicPr>
          <p:blipFill rotWithShape="1">
            <a:blip r:embed="rId3">
              <a:alphaModFix/>
            </a:blip>
            <a:srcRect b="0" l="0" r="0" t="0"/>
            <a:stretch/>
          </p:blipFill>
          <p:spPr>
            <a:xfrm>
              <a:off x="0" y="6220850"/>
              <a:ext cx="1114425" cy="637150"/>
            </a:xfrm>
            <a:prstGeom prst="rect">
              <a:avLst/>
            </a:prstGeom>
            <a:noFill/>
            <a:ln>
              <a:noFill/>
            </a:ln>
          </p:spPr>
        </p:pic>
        <p:grpSp>
          <p:nvGrpSpPr>
            <p:cNvPr id="238" name="Google Shape;238;p20"/>
            <p:cNvGrpSpPr/>
            <p:nvPr/>
          </p:nvGrpSpPr>
          <p:grpSpPr>
            <a:xfrm>
              <a:off x="1114425" y="6311900"/>
              <a:ext cx="2743200" cy="546100"/>
              <a:chOff x="2843190" y="172589"/>
              <a:chExt cx="6885804" cy="1447594"/>
            </a:xfrm>
          </p:grpSpPr>
          <p:pic>
            <p:nvPicPr>
              <p:cNvPr id="239" name="Google Shape;239;p20"/>
              <p:cNvPicPr preferRelativeResize="0"/>
              <p:nvPr/>
            </p:nvPicPr>
            <p:blipFill rotWithShape="1">
              <a:blip r:embed="rId4">
                <a:alphaModFix/>
              </a:blip>
              <a:srcRect b="0" l="0" r="0" t="0"/>
              <a:stretch/>
            </p:blipFill>
            <p:spPr>
              <a:xfrm>
                <a:off x="4601388" y="172589"/>
                <a:ext cx="1433311" cy="1445255"/>
              </a:xfrm>
              <a:prstGeom prst="rect">
                <a:avLst/>
              </a:prstGeom>
              <a:noFill/>
              <a:ln>
                <a:noFill/>
              </a:ln>
            </p:spPr>
          </p:pic>
          <p:pic>
            <p:nvPicPr>
              <p:cNvPr id="240" name="Google Shape;240;p20"/>
              <p:cNvPicPr preferRelativeResize="0"/>
              <p:nvPr/>
            </p:nvPicPr>
            <p:blipFill rotWithShape="1">
              <a:blip r:embed="rId5">
                <a:alphaModFix/>
              </a:blip>
              <a:srcRect b="0" l="0" r="0" t="0"/>
              <a:stretch/>
            </p:blipFill>
            <p:spPr>
              <a:xfrm>
                <a:off x="2843190" y="176747"/>
                <a:ext cx="1443436" cy="1443436"/>
              </a:xfrm>
              <a:prstGeom prst="rect">
                <a:avLst/>
              </a:prstGeom>
              <a:noFill/>
              <a:ln>
                <a:noFill/>
              </a:ln>
            </p:spPr>
          </p:pic>
          <p:pic>
            <p:nvPicPr>
              <p:cNvPr descr="Texas A&amp;M University - Wikipedia" id="241" name="Google Shape;241;p20"/>
              <p:cNvPicPr preferRelativeResize="0"/>
              <p:nvPr/>
            </p:nvPicPr>
            <p:blipFill rotWithShape="1">
              <a:blip r:embed="rId6">
                <a:alphaModFix/>
              </a:blip>
              <a:srcRect b="0" l="0" r="0" t="0"/>
              <a:stretch/>
            </p:blipFill>
            <p:spPr>
              <a:xfrm>
                <a:off x="8283740" y="172589"/>
                <a:ext cx="1445254" cy="1445254"/>
              </a:xfrm>
              <a:prstGeom prst="rect">
                <a:avLst/>
              </a:prstGeom>
              <a:noFill/>
              <a:ln>
                <a:noFill/>
              </a:ln>
            </p:spPr>
          </p:pic>
          <p:pic>
            <p:nvPicPr>
              <p:cNvPr descr="Argo AI - Wikipedia" id="242" name="Google Shape;242;p20"/>
              <p:cNvPicPr preferRelativeResize="0"/>
              <p:nvPr/>
            </p:nvPicPr>
            <p:blipFill rotWithShape="1">
              <a:blip r:embed="rId7">
                <a:alphaModFix/>
              </a:blip>
              <a:srcRect b="0" l="0" r="0" t="0"/>
              <a:stretch/>
            </p:blipFill>
            <p:spPr>
              <a:xfrm>
                <a:off x="6293202" y="331986"/>
                <a:ext cx="1732035" cy="1032054"/>
              </a:xfrm>
              <a:prstGeom prst="rect">
                <a:avLst/>
              </a:prstGeom>
              <a:noFill/>
              <a:ln>
                <a:noFill/>
              </a:ln>
            </p:spPr>
          </p:pic>
        </p:grpSp>
      </p:grpSp>
      <p:sp>
        <p:nvSpPr>
          <p:cNvPr id="243" name="Google Shape;243;p20"/>
          <p:cNvSpPr txBox="1"/>
          <p:nvPr/>
        </p:nvSpPr>
        <p:spPr>
          <a:xfrm>
            <a:off x="2382" y="6536809"/>
            <a:ext cx="71985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Multimodal Object Detection via Probabilistic Ensembling, ECCV22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sz="4400"/>
              <a:t>Multimodal Fusion Strategy</a:t>
            </a:r>
            <a:endParaRPr/>
          </a:p>
        </p:txBody>
      </p:sp>
      <p:sp>
        <p:nvSpPr>
          <p:cNvPr id="250" name="Google Shape;25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51" name="Google Shape;251;p21"/>
          <p:cNvGrpSpPr/>
          <p:nvPr/>
        </p:nvGrpSpPr>
        <p:grpSpPr>
          <a:xfrm>
            <a:off x="8334375" y="43887"/>
            <a:ext cx="3857625" cy="637150"/>
            <a:chOff x="0" y="6220850"/>
            <a:chExt cx="3857625" cy="637150"/>
          </a:xfrm>
        </p:grpSpPr>
        <p:pic>
          <p:nvPicPr>
            <p:cNvPr descr="Logo, company name&#10;&#10;Description automatically generated" id="252" name="Google Shape;252;p21"/>
            <p:cNvPicPr preferRelativeResize="0"/>
            <p:nvPr/>
          </p:nvPicPr>
          <p:blipFill rotWithShape="1">
            <a:blip r:embed="rId3">
              <a:alphaModFix/>
            </a:blip>
            <a:srcRect b="0" l="0" r="0" t="0"/>
            <a:stretch/>
          </p:blipFill>
          <p:spPr>
            <a:xfrm>
              <a:off x="0" y="6220850"/>
              <a:ext cx="1114425" cy="637150"/>
            </a:xfrm>
            <a:prstGeom prst="rect">
              <a:avLst/>
            </a:prstGeom>
            <a:noFill/>
            <a:ln>
              <a:noFill/>
            </a:ln>
          </p:spPr>
        </p:pic>
        <p:grpSp>
          <p:nvGrpSpPr>
            <p:cNvPr id="253" name="Google Shape;253;p21"/>
            <p:cNvGrpSpPr/>
            <p:nvPr/>
          </p:nvGrpSpPr>
          <p:grpSpPr>
            <a:xfrm>
              <a:off x="1114425" y="6311900"/>
              <a:ext cx="2743200" cy="546100"/>
              <a:chOff x="2843190" y="172589"/>
              <a:chExt cx="6885804" cy="1447594"/>
            </a:xfrm>
          </p:grpSpPr>
          <p:pic>
            <p:nvPicPr>
              <p:cNvPr id="254" name="Google Shape;254;p21"/>
              <p:cNvPicPr preferRelativeResize="0"/>
              <p:nvPr/>
            </p:nvPicPr>
            <p:blipFill rotWithShape="1">
              <a:blip r:embed="rId4">
                <a:alphaModFix/>
              </a:blip>
              <a:srcRect b="0" l="0" r="0" t="0"/>
              <a:stretch/>
            </p:blipFill>
            <p:spPr>
              <a:xfrm>
                <a:off x="4601388" y="172589"/>
                <a:ext cx="1433311" cy="1445255"/>
              </a:xfrm>
              <a:prstGeom prst="rect">
                <a:avLst/>
              </a:prstGeom>
              <a:noFill/>
              <a:ln>
                <a:noFill/>
              </a:ln>
            </p:spPr>
          </p:pic>
          <p:pic>
            <p:nvPicPr>
              <p:cNvPr id="255" name="Google Shape;255;p21"/>
              <p:cNvPicPr preferRelativeResize="0"/>
              <p:nvPr/>
            </p:nvPicPr>
            <p:blipFill rotWithShape="1">
              <a:blip r:embed="rId5">
                <a:alphaModFix/>
              </a:blip>
              <a:srcRect b="0" l="0" r="0" t="0"/>
              <a:stretch/>
            </p:blipFill>
            <p:spPr>
              <a:xfrm>
                <a:off x="2843190" y="176747"/>
                <a:ext cx="1443436" cy="1443436"/>
              </a:xfrm>
              <a:prstGeom prst="rect">
                <a:avLst/>
              </a:prstGeom>
              <a:noFill/>
              <a:ln>
                <a:noFill/>
              </a:ln>
            </p:spPr>
          </p:pic>
          <p:pic>
            <p:nvPicPr>
              <p:cNvPr descr="Texas A&amp;M University - Wikipedia" id="256" name="Google Shape;256;p21"/>
              <p:cNvPicPr preferRelativeResize="0"/>
              <p:nvPr/>
            </p:nvPicPr>
            <p:blipFill rotWithShape="1">
              <a:blip r:embed="rId6">
                <a:alphaModFix/>
              </a:blip>
              <a:srcRect b="0" l="0" r="0" t="0"/>
              <a:stretch/>
            </p:blipFill>
            <p:spPr>
              <a:xfrm>
                <a:off x="8283740" y="172589"/>
                <a:ext cx="1445254" cy="1445254"/>
              </a:xfrm>
              <a:prstGeom prst="rect">
                <a:avLst/>
              </a:prstGeom>
              <a:noFill/>
              <a:ln>
                <a:noFill/>
              </a:ln>
            </p:spPr>
          </p:pic>
          <p:pic>
            <p:nvPicPr>
              <p:cNvPr descr="Argo AI - Wikipedia" id="257" name="Google Shape;257;p21"/>
              <p:cNvPicPr preferRelativeResize="0"/>
              <p:nvPr/>
            </p:nvPicPr>
            <p:blipFill rotWithShape="1">
              <a:blip r:embed="rId7">
                <a:alphaModFix/>
              </a:blip>
              <a:srcRect b="0" l="0" r="0" t="0"/>
              <a:stretch/>
            </p:blipFill>
            <p:spPr>
              <a:xfrm>
                <a:off x="6293202" y="331986"/>
                <a:ext cx="1732035" cy="1032054"/>
              </a:xfrm>
              <a:prstGeom prst="rect">
                <a:avLst/>
              </a:prstGeom>
              <a:noFill/>
              <a:ln>
                <a:noFill/>
              </a:ln>
            </p:spPr>
          </p:pic>
        </p:grpSp>
      </p:grpSp>
      <p:sp>
        <p:nvSpPr>
          <p:cNvPr id="258" name="Google Shape;258;p21"/>
          <p:cNvSpPr txBox="1"/>
          <p:nvPr/>
        </p:nvSpPr>
        <p:spPr>
          <a:xfrm>
            <a:off x="2382" y="6536809"/>
            <a:ext cx="71985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Multimodal Object Detection via Probabilistic Ensembling, ECCV22 </a:t>
            </a:r>
            <a:endParaRPr/>
          </a:p>
        </p:txBody>
      </p:sp>
      <p:pic>
        <p:nvPicPr>
          <p:cNvPr id="259" name="Google Shape;259;p21"/>
          <p:cNvPicPr preferRelativeResize="0"/>
          <p:nvPr/>
        </p:nvPicPr>
        <p:blipFill rotWithShape="1">
          <a:blip r:embed="rId8">
            <a:alphaModFix/>
          </a:blip>
          <a:srcRect b="0" l="0" r="73517" t="0"/>
          <a:stretch/>
        </p:blipFill>
        <p:spPr>
          <a:xfrm>
            <a:off x="278852" y="1646238"/>
            <a:ext cx="3078712" cy="421043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